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147477054" r:id="rId2"/>
    <p:sldId id="291" r:id="rId3"/>
    <p:sldId id="2147483449" r:id="rId4"/>
    <p:sldId id="2147483432" r:id="rId5"/>
    <p:sldId id="2147483463" r:id="rId6"/>
    <p:sldId id="2147483467" r:id="rId7"/>
    <p:sldId id="2147483469" r:id="rId8"/>
    <p:sldId id="2147483471" r:id="rId9"/>
    <p:sldId id="2147483473" r:id="rId10"/>
    <p:sldId id="2147483475" r:id="rId11"/>
    <p:sldId id="21474834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5EEC12-45EA-4C95-A2FF-5EB62D9529D3}" v="20" dt="2026-08-05T10:06:33.5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>
        <p:scale>
          <a:sx n="75" d="100"/>
          <a:sy n="75" d="100"/>
        </p:scale>
        <p:origin x="292" y="-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unit  Sukhija" userId="3c2fbb8e-58d3-4806-b759-ffc8c2051bff" providerId="ADAL" clId="{F9E1EA86-404E-43E9-AD88-8CF3517C939F}"/>
    <pc:docChg chg="undo custSel addSld delSld modSld">
      <pc:chgData name="Punit  Sukhija" userId="3c2fbb8e-58d3-4806-b759-ffc8c2051bff" providerId="ADAL" clId="{F9E1EA86-404E-43E9-AD88-8CF3517C939F}" dt="2026-08-05T10:09:40.642" v="229" actId="1035"/>
      <pc:docMkLst>
        <pc:docMk/>
      </pc:docMkLst>
      <pc:sldChg chg="addSp delSp mod">
        <pc:chgData name="Punit  Sukhija" userId="3c2fbb8e-58d3-4806-b759-ffc8c2051bff" providerId="ADAL" clId="{F9E1EA86-404E-43E9-AD88-8CF3517C939F}" dt="2026-07-17T09:12:18.912" v="19" actId="478"/>
        <pc:sldMkLst>
          <pc:docMk/>
          <pc:sldMk cId="2177435653" sldId="291"/>
        </pc:sldMkLst>
      </pc:sldChg>
      <pc:sldChg chg="add">
        <pc:chgData name="Punit  Sukhija" userId="3c2fbb8e-58d3-4806-b759-ffc8c2051bff" providerId="ADAL" clId="{F9E1EA86-404E-43E9-AD88-8CF3517C939F}" dt="2026-07-17T09:12:31.297" v="20"/>
        <pc:sldMkLst>
          <pc:docMk/>
          <pc:sldMk cId="1048519132" sldId="2147483449"/>
        </pc:sldMkLst>
      </pc:sldChg>
      <pc:sldChg chg="addSp delSp modSp mod delAnim modAnim">
        <pc:chgData name="Punit  Sukhija" userId="3c2fbb8e-58d3-4806-b759-ffc8c2051bff" providerId="ADAL" clId="{F9E1EA86-404E-43E9-AD88-8CF3517C939F}" dt="2026-08-05T09:36:31.408" v="52" actId="478"/>
        <pc:sldMkLst>
          <pc:docMk/>
          <pc:sldMk cId="1588095959" sldId="2147483463"/>
        </pc:sldMkLst>
        <pc:picChg chg="del">
          <ac:chgData name="Punit  Sukhija" userId="3c2fbb8e-58d3-4806-b759-ffc8c2051bff" providerId="ADAL" clId="{F9E1EA86-404E-43E9-AD88-8CF3517C939F}" dt="2026-08-05T09:28:55.247" v="31" actId="478"/>
          <ac:picMkLst>
            <pc:docMk/>
            <pc:sldMk cId="1588095959" sldId="2147483463"/>
            <ac:picMk id="2" creationId="{4243E138-49DA-9BDA-EA7D-9409D0A3E723}"/>
          </ac:picMkLst>
        </pc:picChg>
        <pc:picChg chg="add del mod">
          <ac:chgData name="Punit  Sukhija" userId="3c2fbb8e-58d3-4806-b759-ffc8c2051bff" providerId="ADAL" clId="{F9E1EA86-404E-43E9-AD88-8CF3517C939F}" dt="2026-08-05T09:28:06.155" v="24" actId="478"/>
          <ac:picMkLst>
            <pc:docMk/>
            <pc:sldMk cId="1588095959" sldId="2147483463"/>
            <ac:picMk id="9" creationId="{10760FCE-4946-2D6E-DE56-47ED7E940027}"/>
          </ac:picMkLst>
        </pc:picChg>
        <pc:picChg chg="add mod modCrop">
          <ac:chgData name="Punit  Sukhija" userId="3c2fbb8e-58d3-4806-b759-ffc8c2051bff" providerId="ADAL" clId="{F9E1EA86-404E-43E9-AD88-8CF3517C939F}" dt="2026-08-05T09:29:02.887" v="40" actId="1035"/>
          <ac:picMkLst>
            <pc:docMk/>
            <pc:sldMk cId="1588095959" sldId="2147483463"/>
            <ac:picMk id="12" creationId="{2CEB36AC-B40E-FFA0-1A2D-51490857AB27}"/>
          </ac:picMkLst>
        </pc:picChg>
        <pc:picChg chg="add del mod">
          <ac:chgData name="Punit  Sukhija" userId="3c2fbb8e-58d3-4806-b759-ffc8c2051bff" providerId="ADAL" clId="{F9E1EA86-404E-43E9-AD88-8CF3517C939F}" dt="2026-08-05T09:36:31.408" v="52" actId="478"/>
          <ac:picMkLst>
            <pc:docMk/>
            <pc:sldMk cId="1588095959" sldId="2147483463"/>
            <ac:picMk id="14" creationId="{3892001E-02AC-834C-7B77-EBAA96E58659}"/>
          </ac:picMkLst>
        </pc:picChg>
      </pc:sldChg>
      <pc:sldChg chg="addSp delSp modSp mod delAnim modAnim">
        <pc:chgData name="Punit  Sukhija" userId="3c2fbb8e-58d3-4806-b759-ffc8c2051bff" providerId="ADAL" clId="{F9E1EA86-404E-43E9-AD88-8CF3517C939F}" dt="2026-08-05T09:37:43.810" v="71" actId="1035"/>
        <pc:sldMkLst>
          <pc:docMk/>
          <pc:sldMk cId="593959164" sldId="2147483467"/>
        </pc:sldMkLst>
        <pc:picChg chg="del">
          <ac:chgData name="Punit  Sukhija" userId="3c2fbb8e-58d3-4806-b759-ffc8c2051bff" providerId="ADAL" clId="{F9E1EA86-404E-43E9-AD88-8CF3517C939F}" dt="2026-08-05T09:37:26.416" v="60" actId="478"/>
          <ac:picMkLst>
            <pc:docMk/>
            <pc:sldMk cId="593959164" sldId="2147483467"/>
            <ac:picMk id="2" creationId="{1C6D80EA-CB82-B989-032F-CFD9EF74A616}"/>
          </ac:picMkLst>
        </pc:picChg>
        <pc:picChg chg="add mod modCrop">
          <ac:chgData name="Punit  Sukhija" userId="3c2fbb8e-58d3-4806-b759-ffc8c2051bff" providerId="ADAL" clId="{F9E1EA86-404E-43E9-AD88-8CF3517C939F}" dt="2026-08-05T09:37:43.810" v="71" actId="1035"/>
          <ac:picMkLst>
            <pc:docMk/>
            <pc:sldMk cId="593959164" sldId="2147483467"/>
            <ac:picMk id="9" creationId="{6715910B-A90F-A37E-724C-411F9AB0C216}"/>
          </ac:picMkLst>
        </pc:picChg>
      </pc:sldChg>
      <pc:sldChg chg="addSp delSp modSp mod delAnim modAnim">
        <pc:chgData name="Punit  Sukhija" userId="3c2fbb8e-58d3-4806-b759-ffc8c2051bff" providerId="ADAL" clId="{F9E1EA86-404E-43E9-AD88-8CF3517C939F}" dt="2026-08-05T09:38:49.428" v="97" actId="1037"/>
        <pc:sldMkLst>
          <pc:docMk/>
          <pc:sldMk cId="634682305" sldId="2147483469"/>
        </pc:sldMkLst>
        <pc:picChg chg="del">
          <ac:chgData name="Punit  Sukhija" userId="3c2fbb8e-58d3-4806-b759-ffc8c2051bff" providerId="ADAL" clId="{F9E1EA86-404E-43E9-AD88-8CF3517C939F}" dt="2026-08-05T09:38:33.833" v="79" actId="478"/>
          <ac:picMkLst>
            <pc:docMk/>
            <pc:sldMk cId="634682305" sldId="2147483469"/>
            <ac:picMk id="2" creationId="{C49839C3-4118-5526-FCB5-52740EED0E70}"/>
          </ac:picMkLst>
        </pc:picChg>
        <pc:picChg chg="add mod modCrop">
          <ac:chgData name="Punit  Sukhija" userId="3c2fbb8e-58d3-4806-b759-ffc8c2051bff" providerId="ADAL" clId="{F9E1EA86-404E-43E9-AD88-8CF3517C939F}" dt="2026-08-05T09:38:49.428" v="97" actId="1037"/>
          <ac:picMkLst>
            <pc:docMk/>
            <pc:sldMk cId="634682305" sldId="2147483469"/>
            <ac:picMk id="9" creationId="{A1D17897-DDE5-DEA0-26F0-81598E417483}"/>
          </ac:picMkLst>
        </pc:picChg>
      </pc:sldChg>
      <pc:sldChg chg="addSp delSp modSp mod delAnim modAnim">
        <pc:chgData name="Punit  Sukhija" userId="3c2fbb8e-58d3-4806-b759-ffc8c2051bff" providerId="ADAL" clId="{F9E1EA86-404E-43E9-AD88-8CF3517C939F}" dt="2026-08-05T10:07:31.749" v="227" actId="1076"/>
        <pc:sldMkLst>
          <pc:docMk/>
          <pc:sldMk cId="150580091" sldId="2147483471"/>
        </pc:sldMkLst>
        <pc:picChg chg="del">
          <ac:chgData name="Punit  Sukhija" userId="3c2fbb8e-58d3-4806-b759-ffc8c2051bff" providerId="ADAL" clId="{F9E1EA86-404E-43E9-AD88-8CF3517C939F}" dt="2026-08-05T09:40:23.933" v="105" actId="478"/>
          <ac:picMkLst>
            <pc:docMk/>
            <pc:sldMk cId="150580091" sldId="2147483471"/>
            <ac:picMk id="2" creationId="{D78E9C4B-10ED-E495-4D6A-FD1CB25BE6C9}"/>
          </ac:picMkLst>
        </pc:picChg>
        <pc:picChg chg="add del mod modCrop">
          <ac:chgData name="Punit  Sukhija" userId="3c2fbb8e-58d3-4806-b759-ffc8c2051bff" providerId="ADAL" clId="{F9E1EA86-404E-43E9-AD88-8CF3517C939F}" dt="2026-08-05T10:07:20.985" v="214" actId="478"/>
          <ac:picMkLst>
            <pc:docMk/>
            <pc:sldMk cId="150580091" sldId="2147483471"/>
            <ac:picMk id="9" creationId="{F0EEEF5E-EE12-CD4B-5F4C-1F956840F957}"/>
          </ac:picMkLst>
        </pc:picChg>
        <pc:picChg chg="add mod modCrop">
          <ac:chgData name="Punit  Sukhija" userId="3c2fbb8e-58d3-4806-b759-ffc8c2051bff" providerId="ADAL" clId="{F9E1EA86-404E-43E9-AD88-8CF3517C939F}" dt="2026-08-05T10:07:31.749" v="227" actId="1076"/>
          <ac:picMkLst>
            <pc:docMk/>
            <pc:sldMk cId="150580091" sldId="2147483471"/>
            <ac:picMk id="12" creationId="{834D964B-5CCB-ADD3-5E05-1BB3865C9A99}"/>
          </ac:picMkLst>
        </pc:picChg>
      </pc:sldChg>
      <pc:sldChg chg="addSp delSp modSp mod delAnim modAnim">
        <pc:chgData name="Punit  Sukhija" userId="3c2fbb8e-58d3-4806-b759-ffc8c2051bff" providerId="ADAL" clId="{F9E1EA86-404E-43E9-AD88-8CF3517C939F}" dt="2026-08-05T10:02:20.390" v="151" actId="14100"/>
        <pc:sldMkLst>
          <pc:docMk/>
          <pc:sldMk cId="1926122145" sldId="2147483473"/>
        </pc:sldMkLst>
        <pc:picChg chg="del">
          <ac:chgData name="Punit  Sukhija" userId="3c2fbb8e-58d3-4806-b759-ffc8c2051bff" providerId="ADAL" clId="{F9E1EA86-404E-43E9-AD88-8CF3517C939F}" dt="2026-08-05T10:01:24.027" v="121" actId="478"/>
          <ac:picMkLst>
            <pc:docMk/>
            <pc:sldMk cId="1926122145" sldId="2147483473"/>
            <ac:picMk id="2" creationId="{155FB4EB-65FA-415F-344D-BFA61707EB2F}"/>
          </ac:picMkLst>
        </pc:picChg>
        <pc:picChg chg="add mod modCrop">
          <ac:chgData name="Punit  Sukhija" userId="3c2fbb8e-58d3-4806-b759-ffc8c2051bff" providerId="ADAL" clId="{F9E1EA86-404E-43E9-AD88-8CF3517C939F}" dt="2026-08-05T10:02:20.390" v="151" actId="14100"/>
          <ac:picMkLst>
            <pc:docMk/>
            <pc:sldMk cId="1926122145" sldId="2147483473"/>
            <ac:picMk id="9" creationId="{F57E3E28-65BE-50D3-6D1A-6FD04D61D8DB}"/>
          </ac:picMkLst>
        </pc:picChg>
      </pc:sldChg>
      <pc:sldChg chg="addSp delSp modSp mod delAnim modAnim">
        <pc:chgData name="Punit  Sukhija" userId="3c2fbb8e-58d3-4806-b759-ffc8c2051bff" providerId="ADAL" clId="{F9E1EA86-404E-43E9-AD88-8CF3517C939F}" dt="2026-08-05T10:03:55.493" v="162" actId="14100"/>
        <pc:sldMkLst>
          <pc:docMk/>
          <pc:sldMk cId="415126758" sldId="2147483475"/>
        </pc:sldMkLst>
        <pc:picChg chg="del">
          <ac:chgData name="Punit  Sukhija" userId="3c2fbb8e-58d3-4806-b759-ffc8c2051bff" providerId="ADAL" clId="{F9E1EA86-404E-43E9-AD88-8CF3517C939F}" dt="2026-08-05T10:03:33.035" v="158" actId="478"/>
          <ac:picMkLst>
            <pc:docMk/>
            <pc:sldMk cId="415126758" sldId="2147483475"/>
            <ac:picMk id="2" creationId="{99A4A74C-8399-E56D-0A62-48D63D94906D}"/>
          </ac:picMkLst>
        </pc:picChg>
        <pc:picChg chg="add mod modCrop">
          <ac:chgData name="Punit  Sukhija" userId="3c2fbb8e-58d3-4806-b759-ffc8c2051bff" providerId="ADAL" clId="{F9E1EA86-404E-43E9-AD88-8CF3517C939F}" dt="2026-08-05T10:03:55.493" v="162" actId="14100"/>
          <ac:picMkLst>
            <pc:docMk/>
            <pc:sldMk cId="415126758" sldId="2147483475"/>
            <ac:picMk id="9" creationId="{F94F13B4-45C6-D596-45F8-8496A9A301F7}"/>
          </ac:picMkLst>
        </pc:picChg>
      </pc:sldChg>
      <pc:sldChg chg="addSp delSp modSp mod delAnim modAnim">
        <pc:chgData name="Punit  Sukhija" userId="3c2fbb8e-58d3-4806-b759-ffc8c2051bff" providerId="ADAL" clId="{F9E1EA86-404E-43E9-AD88-8CF3517C939F}" dt="2026-08-05T10:09:40.642" v="229" actId="1035"/>
        <pc:sldMkLst>
          <pc:docMk/>
          <pc:sldMk cId="1910059154" sldId="2147483477"/>
        </pc:sldMkLst>
        <pc:picChg chg="add mod modCrop">
          <ac:chgData name="Punit  Sukhija" userId="3c2fbb8e-58d3-4806-b759-ffc8c2051bff" providerId="ADAL" clId="{F9E1EA86-404E-43E9-AD88-8CF3517C939F}" dt="2026-08-05T10:09:40.642" v="229" actId="1035"/>
          <ac:picMkLst>
            <pc:docMk/>
            <pc:sldMk cId="1910059154" sldId="2147483477"/>
            <ac:picMk id="2" creationId="{D5E9C172-133B-3B0D-069F-3A73043A0AC6}"/>
          </ac:picMkLst>
        </pc:picChg>
        <pc:picChg chg="del">
          <ac:chgData name="Punit  Sukhija" userId="3c2fbb8e-58d3-4806-b759-ffc8c2051bff" providerId="ADAL" clId="{F9E1EA86-404E-43E9-AD88-8CF3517C939F}" dt="2026-08-05T10:04:42.032" v="171" actId="478"/>
          <ac:picMkLst>
            <pc:docMk/>
            <pc:sldMk cId="1910059154" sldId="2147483477"/>
            <ac:picMk id="12" creationId="{795AC799-CF92-579D-C251-75F1B2E0C32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96DD9-FD5C-484C-8647-3FF67907BB6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B363E8-56AF-4798-94CB-B5B6DDD81E5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389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249AC2-8975-CF04-4086-471901D14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E1BE882-9324-751C-86B8-D473CD902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6B036-F652-2790-CB16-FDB19D849F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48A5B-21E5-63F0-53D5-2C3D7E5102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4186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78B3C5-AD59-9E0B-093D-3E48DF5E9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89E9410-0948-117D-52AC-966AE11AE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EBA11D-7057-1BFE-FA8E-58E7E01F0B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600" b="1" kern="100">
                <a:latin typeface="Aptos" panose="020B0004020202020204" pitchFamily="34" charset="0"/>
                <a:cs typeface="Times New Roman" panose="02020603050405020304" pitchFamily="18" charset="0"/>
              </a:rPr>
              <a:t>5 Point </a:t>
            </a:r>
            <a:r>
              <a:rPr lang="en-GB" sz="16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Package Framework:</a:t>
            </a: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AutoNum type="arabicPeriod"/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Package Architecture &amp; Methodology</a:t>
            </a: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AutoNum type="arabicPeriod"/>
            </a:pPr>
            <a:r>
              <a:rPr lang="en-GB" sz="1200"/>
              <a:t>Data Models, Log Frameworks &amp; Connectors</a:t>
            </a: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FontTx/>
              <a:buAutoNum type="arabicPeriod"/>
            </a:pPr>
            <a:r>
              <a:rPr lang="en-GB" sz="1200"/>
              <a:t>Analytics Templates &amp; AI Models</a:t>
            </a: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AutoNum type="arabicPeriod"/>
            </a:pPr>
            <a:r>
              <a:rPr lang="en-GB" sz="1200"/>
              <a:t>Outputs &amp; Deliverables</a:t>
            </a: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AutoNum type="arabicPeriod"/>
            </a:pPr>
            <a:r>
              <a:rPr lang="en-GB" sz="1200"/>
              <a:t>Partner &amp; Customer Rights </a:t>
            </a: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endParaRPr lang="en-GB" sz="12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r>
              <a:rPr lang="en-GB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Pulse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Process/</a:t>
            </a:r>
            <a:r>
              <a:rPr lang="en-GB" sz="12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LoB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/Business/Landscape Health Check Package 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en-GB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Control Tower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Operational Insights, Monitoring &amp; Continuous Improvement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en-GB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Compliance &amp; Audit Shield – 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Management/Internal Audit Accelerator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en-GB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Productivity Boost – 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Deep dive in Industry or Function problem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en-GB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S/4 Data Intelligence &amp; AI Readiness – 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Migration of SAP ECC to SAP S/4HANA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it-IT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</a:t>
            </a:r>
            <a:r>
              <a:rPr lang="it-IT" sz="1200" b="1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Agentic</a:t>
            </a:r>
            <a:r>
              <a:rPr lang="it-IT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AI Accelerator – </a:t>
            </a:r>
            <a:r>
              <a:rPr lang="it-IT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AI </a:t>
            </a:r>
            <a:r>
              <a:rPr lang="it-IT" sz="12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Discovery</a:t>
            </a:r>
            <a:r>
              <a:rPr lang="it-IT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it-IT" sz="12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Orchestration</a:t>
            </a:r>
            <a:r>
              <a:rPr lang="it-IT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it-IT" sz="12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Governance</a:t>
            </a:r>
            <a:r>
              <a:rPr lang="it-IT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and </a:t>
            </a:r>
            <a:r>
              <a:rPr lang="it-IT" sz="12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Remediation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Wingdings" panose="05000000000000000000" pitchFamily="2" charset="2"/>
              <a:buChar char=""/>
              <a:tabLst>
                <a:tab pos="365760" algn="l"/>
              </a:tabLst>
            </a:pPr>
            <a:r>
              <a:rPr lang="en-GB" sz="12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FUTUROOT SAP S/4HANA Transformation – </a:t>
            </a: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Business Case and Transformation Platform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endParaRPr lang="en-GB" sz="1200" b="1" u="sng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200" b="1" u="sng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PACKAGE 2 — FUTUROOT Control Tower (RPC, OS Doors, Vets4Pets, </a:t>
            </a:r>
            <a:r>
              <a:rPr lang="en-GB" sz="1200" b="1" u="sng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BookmyShow</a:t>
            </a:r>
            <a:r>
              <a:rPr lang="en-GB" sz="1200" b="1" u="sng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Operational Insights &amp; Monitoring Package: Provide operations continuous visibility.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Target: Supply chain heads, COOs, operational controllers, Finance controllers 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Includes: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2–3 processes monitored continuously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Custom dashboards (cycle time, SLA breaches, exceptions)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Real-time alerts (threshold-based + anomaly detection) based on predefined rules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Periodic operational reports for functional teams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Root-cause analytics for deviations, augmenting continuous improvement.</a:t>
            </a: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2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Outcome: Command centre for operations, powered by FUTUROOT.</a:t>
            </a:r>
          </a:p>
          <a:p>
            <a:pPr>
              <a:lnSpc>
                <a:spcPct val="115000"/>
              </a:lnSpc>
              <a:spcAft>
                <a:spcPts val="640"/>
              </a:spcAft>
            </a:pPr>
            <a:endParaRPr lang="en-GB" sz="12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800" b="1" u="sng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PACKAGE 3 — FUTUROOT Compliance &amp; Audit Shield (Baramati)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Package Variant: </a:t>
            </a:r>
            <a:r>
              <a:rPr lang="en-GB" sz="1800" b="1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LifeScience</a:t>
            </a:r>
            <a:r>
              <a:rPr lang="en-GB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/Pharma </a:t>
            </a:r>
            <a:r>
              <a:rPr lang="en-GB" sz="1800" b="1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GxP</a:t>
            </a:r>
            <a:r>
              <a:rPr lang="en-GB" sz="1800" b="1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edition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800" kern="100" err="1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GxP</a:t>
            </a: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/ SOX / Internal Audit Insights Package (6–10 weeks):  Address highly regulated customers (pharma, utilities, food).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Includes: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Control violations detection (e.g., GR without PO, backdated postings)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Segregation of duties analysis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Audit log mapping (who did what, when)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Standard risk library integration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74320" indent="-274320">
              <a:lnSpc>
                <a:spcPct val="115000"/>
              </a:lnSpc>
              <a:spcAft>
                <a:spcPts val="640"/>
              </a:spcAft>
              <a:buSzPts val="1000"/>
              <a:buFont typeface="Symbol" panose="05050102010706020507" pitchFamily="18" charset="2"/>
              <a:buChar char=""/>
              <a:tabLst>
                <a:tab pos="365760" algn="l"/>
              </a:tabLs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Traceability &amp; compliance scorecards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r>
              <a:rPr lang="en-GB" sz="1800" kern="10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Outcome: A compliance-ready AI-driven audit layer.</a:t>
            </a:r>
            <a:endParaRPr lang="en-GB" sz="2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640"/>
              </a:spcAft>
            </a:pPr>
            <a:endParaRPr lang="en-GB" sz="1800" kern="10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059D04-E7DE-B957-833A-371AE09C61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982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D68D0-0F13-A872-DE6D-89DA1542AE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A40A8EB-502A-652F-C6D2-320F439048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D3FC4-2336-5C4B-1097-A1C892762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7A021-7A2E-681A-E88D-47F0BDD5A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4BC2F-99E6-1C22-DAF3-61ECE9A5E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4384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E8078-12BA-708D-CD96-B71BD385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E5D14-7180-77E5-FE84-18E1D96C6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419112-D506-C614-10D1-D5A82DB00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760927-E6D2-8652-5176-CA66E71AA4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28E181-DB5B-3412-37FC-CD38507D1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693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A57077-5A3B-F345-D616-1E08E5E777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C242FE-6888-2632-4E32-F8B3CEF05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F40B89-7AC9-0EBA-E34C-D4476D1129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5C159-F77F-D822-E6C9-922EF89A4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0AA581-0CBD-F66A-8CF9-57BE6E351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996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7F7525-16E3-40B6-0578-9B775DA07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AF1CCC-1161-481A-ED7F-EFE272984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7D007-7976-5FED-243E-9DF1FAFDAA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01346C-DC47-01EB-C0CD-16E504826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6AD5AD-03F8-8AC6-B166-4B8B0F05E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E14D39-D795-7DA0-CFBF-D6AB3440EE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695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B2862-785F-684C-BF06-AB9110BF1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EEDE31-FDD0-558D-DA64-29BACC368A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5006A7-72C5-7C59-3ACD-2332B05602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AFA6630-D97A-996C-A19D-A5788BB515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626EA45-C791-A994-1475-00F6D43FC6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FF4364E-B339-054D-AF2A-35B073794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9D62E2-8EA0-605F-3799-9049BB133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819D9A4-7627-8758-849C-B4E89A8B5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418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B25302-7733-2AE7-4E31-83121A054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B191D3-EAEC-9B9A-B4AE-4CBD67BBB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E0F88F-E285-DA9A-A33A-7AC20F5C5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568C5-612B-5198-03DF-9E449BA7B2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368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5043F85-E2BF-033C-EA64-5782AE7CD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3E0F46-F076-AE12-095F-A0AA277C5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34932-55C5-9953-D2BD-337100484C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0287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32F4EE-F39C-BA1F-EBB7-295807E88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8D841C-7659-0CB7-97BE-FF7482BA0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620D76-8C03-216B-9F03-BA6DE6C0CA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A7C804-57A5-22A0-97DB-2FBEC58F5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E9DE9B-2B16-D3D5-181D-EEB543C88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37728A-6D3A-3487-DFF2-C5563AB80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15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4D149-2CBB-5E62-3115-AEDFA1A8B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C08CD3-CDB7-D5CD-F4B2-86664BDBB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187AB4-5320-F096-393E-78765D50FB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D403EE-D0E6-377B-1D7F-623FF8386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10777B-5322-D6A5-0D10-DA92C06B7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FEEB211-768A-364C-0960-F325A2B06D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6585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1DA559-1840-8F5A-DC11-D673BD78F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DD8FE7-5B45-144D-64B3-CE3338A0AF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4EB4AA-82EF-EB63-5AFE-F3FCC817E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3D1AE-70DC-C516-0A38-79B748BE0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B38AB-48B2-0F60-3FA6-51AD68FA5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64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CD95BE-6F69-46A4-5F55-34C38CEDB81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9732FB-035F-E215-6EB0-A176D9F506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84A328-24D8-AA34-FAA7-AC7CE40D31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8905F-29EE-CEB2-D798-2D679EC1A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418BFE-4E9E-2FC9-5945-2B7FA7B010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7671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AE807AD4-FA09-251E-05AB-6448A6435C15}"/>
              </a:ext>
            </a:extLst>
          </p:cNvPr>
          <p:cNvSpPr/>
          <p:nvPr userDrawn="1"/>
        </p:nvSpPr>
        <p:spPr>
          <a:xfrm>
            <a:off x="11321155" y="279400"/>
            <a:ext cx="732490" cy="415688"/>
          </a:xfrm>
          <a:custGeom>
            <a:avLst/>
            <a:gdLst/>
            <a:ahLst/>
            <a:cxnLst/>
            <a:rect l="l" t="t" r="r" b="b"/>
            <a:pathLst>
              <a:path w="1523732" h="864718">
                <a:moveTo>
                  <a:pt x="0" y="0"/>
                </a:moveTo>
                <a:lnTo>
                  <a:pt x="1523732" y="0"/>
                </a:lnTo>
                <a:lnTo>
                  <a:pt x="1523732" y="864718"/>
                </a:lnTo>
                <a:lnTo>
                  <a:pt x="0" y="86471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3032857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6F4F4"/>
          </a:solidFill>
          <a:ln/>
        </p:spPr>
        <p:txBody>
          <a:bodyPr/>
          <a:lstStyle/>
          <a:p>
            <a:endParaRPr lang="en-US" sz="150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 sz="1500"/>
          </a:p>
        </p:txBody>
      </p:sp>
    </p:spTree>
    <p:extLst>
      <p:ext uri="{BB962C8B-B14F-4D97-AF65-F5344CB8AC3E}">
        <p14:creationId xmlns:p14="http://schemas.microsoft.com/office/powerpoint/2010/main" val="382947283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B31493-2D54-F1CB-8F9F-18F8974DD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555575-2911-0765-799E-E96BABE5F1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7D6B1E-3B5C-1975-06C5-A4F1833701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2B7252-B922-44BE-9985-CC546DD102D0}" type="datetimeFigureOut">
              <a:rPr lang="en-US" smtClean="0"/>
              <a:t>7/24/2026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D0EEB6-7B02-3224-289E-38A32CCC75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1A9607-2D57-685D-F459-F889BB5A84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128715-12C6-4752-9959-EA14E9573B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39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13" Type="http://schemas.openxmlformats.org/officeDocument/2006/relationships/image" Target="../media/image21.sv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12" Type="http://schemas.openxmlformats.org/officeDocument/2006/relationships/image" Target="../media/image20.sv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svg"/><Relationship Id="rId11" Type="http://schemas.openxmlformats.org/officeDocument/2006/relationships/image" Target="../media/image4.svg"/><Relationship Id="rId5" Type="http://schemas.openxmlformats.org/officeDocument/2006/relationships/image" Target="../media/image14.svg"/><Relationship Id="rId10" Type="http://schemas.openxmlformats.org/officeDocument/2006/relationships/image" Target="../media/image19.svg"/><Relationship Id="rId4" Type="http://schemas.openxmlformats.org/officeDocument/2006/relationships/image" Target="../media/image13.svg"/><Relationship Id="rId9" Type="http://schemas.openxmlformats.org/officeDocument/2006/relationships/image" Target="../media/image18.svg"/><Relationship Id="rId14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13" Type="http://schemas.openxmlformats.org/officeDocument/2006/relationships/image" Target="../media/image33.emf"/><Relationship Id="rId3" Type="http://schemas.openxmlformats.org/officeDocument/2006/relationships/image" Target="../media/image23.png"/><Relationship Id="rId7" Type="http://schemas.openxmlformats.org/officeDocument/2006/relationships/image" Target="../media/image27.emf"/><Relationship Id="rId12" Type="http://schemas.openxmlformats.org/officeDocument/2006/relationships/image" Target="../media/image32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6.emf"/><Relationship Id="rId11" Type="http://schemas.openxmlformats.org/officeDocument/2006/relationships/image" Target="../media/image31.emf"/><Relationship Id="rId5" Type="http://schemas.openxmlformats.org/officeDocument/2006/relationships/image" Target="../media/image25.emf"/><Relationship Id="rId15" Type="http://schemas.openxmlformats.org/officeDocument/2006/relationships/image" Target="../media/image35.emf"/><Relationship Id="rId10" Type="http://schemas.openxmlformats.org/officeDocument/2006/relationships/image" Target="../media/image30.emf"/><Relationship Id="rId4" Type="http://schemas.openxmlformats.org/officeDocument/2006/relationships/image" Target="../media/image24.svg"/><Relationship Id="rId9" Type="http://schemas.openxmlformats.org/officeDocument/2006/relationships/image" Target="../media/image29.emf"/><Relationship Id="rId14" Type="http://schemas.openxmlformats.org/officeDocument/2006/relationships/image" Target="../media/image34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4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21770772" h="11750040">
                <a:moveTo>
                  <a:pt x="21770773" y="0"/>
                </a:moveTo>
                <a:lnTo>
                  <a:pt x="0" y="0"/>
                </a:lnTo>
                <a:lnTo>
                  <a:pt x="0" y="11750040"/>
                </a:lnTo>
                <a:lnTo>
                  <a:pt x="21770773" y="11750040"/>
                </a:lnTo>
                <a:lnTo>
                  <a:pt x="21770773" y="0"/>
                </a:lnTo>
                <a:close/>
              </a:path>
            </a:pathLst>
          </a:custGeom>
          <a:blipFill>
            <a:blip r:embed="rId2"/>
            <a:stretch>
              <a:fillRect t="-9522" b="-9522"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3" name="Freeform 3"/>
          <p:cNvSpPr/>
          <p:nvPr/>
        </p:nvSpPr>
        <p:spPr>
          <a:xfrm>
            <a:off x="6882062" y="1999236"/>
            <a:ext cx="4858499" cy="3486498"/>
          </a:xfrm>
          <a:custGeom>
            <a:avLst/>
            <a:gdLst/>
            <a:ahLst/>
            <a:cxnLst/>
            <a:rect l="l" t="t" r="r" b="b"/>
            <a:pathLst>
              <a:path w="7287749" h="5229747">
                <a:moveTo>
                  <a:pt x="0" y="0"/>
                </a:moveTo>
                <a:lnTo>
                  <a:pt x="7287750" y="0"/>
                </a:lnTo>
                <a:lnTo>
                  <a:pt x="7287750" y="5229748"/>
                </a:lnTo>
                <a:lnTo>
                  <a:pt x="0" y="52297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5" name="TextBox 5"/>
          <p:cNvSpPr txBox="1"/>
          <p:nvPr/>
        </p:nvSpPr>
        <p:spPr>
          <a:xfrm>
            <a:off x="268844" y="2275358"/>
            <a:ext cx="5715000" cy="12311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800"/>
              </a:lnSpc>
            </a:pPr>
            <a:r>
              <a:rPr lang="en-US" sz="4800" b="1" dirty="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Urbanist Bold"/>
              </a:rPr>
              <a:t>Reveal Every Step of Your Process</a:t>
            </a:r>
          </a:p>
        </p:txBody>
      </p:sp>
      <p:grpSp>
        <p:nvGrpSpPr>
          <p:cNvPr id="25" name="Group 119">
            <a:extLst>
              <a:ext uri="{FF2B5EF4-FFF2-40B4-BE49-F238E27FC236}">
                <a16:creationId xmlns:a16="http://schemas.microsoft.com/office/drawing/2014/main" id="{FC20A5D3-9645-52D1-472A-4FC807314D71}"/>
              </a:ext>
            </a:extLst>
          </p:cNvPr>
          <p:cNvGrpSpPr/>
          <p:nvPr/>
        </p:nvGrpSpPr>
        <p:grpSpPr>
          <a:xfrm rot="5400000">
            <a:off x="1000912" y="4233735"/>
            <a:ext cx="595194" cy="2017155"/>
            <a:chOff x="0" y="-57150"/>
            <a:chExt cx="255654" cy="1452962"/>
          </a:xfrm>
        </p:grpSpPr>
        <p:sp>
          <p:nvSpPr>
            <p:cNvPr id="26" name="Freeform 120">
              <a:extLst>
                <a:ext uri="{FF2B5EF4-FFF2-40B4-BE49-F238E27FC236}">
                  <a16:creationId xmlns:a16="http://schemas.microsoft.com/office/drawing/2014/main" id="{EFD8846E-3011-1CB7-81A1-9F8D2B02D113}"/>
                </a:ext>
              </a:extLst>
            </p:cNvPr>
            <p:cNvSpPr/>
            <p:nvPr/>
          </p:nvSpPr>
          <p:spPr>
            <a:xfrm>
              <a:off x="0" y="0"/>
              <a:ext cx="255654" cy="1395812"/>
            </a:xfrm>
            <a:custGeom>
              <a:avLst/>
              <a:gdLst/>
              <a:ahLst/>
              <a:cxnLst/>
              <a:rect l="l" t="t" r="r" b="b"/>
              <a:pathLst>
                <a:path w="255654" h="1395812">
                  <a:moveTo>
                    <a:pt x="127827" y="0"/>
                  </a:moveTo>
                  <a:lnTo>
                    <a:pt x="127827" y="0"/>
                  </a:lnTo>
                  <a:cubicBezTo>
                    <a:pt x="198424" y="0"/>
                    <a:pt x="255654" y="57230"/>
                    <a:pt x="255654" y="127827"/>
                  </a:cubicBezTo>
                  <a:lnTo>
                    <a:pt x="255654" y="1267985"/>
                  </a:lnTo>
                  <a:cubicBezTo>
                    <a:pt x="255654" y="1338582"/>
                    <a:pt x="198424" y="1395812"/>
                    <a:pt x="127827" y="1395812"/>
                  </a:cubicBezTo>
                  <a:lnTo>
                    <a:pt x="127827" y="1395812"/>
                  </a:lnTo>
                  <a:cubicBezTo>
                    <a:pt x="57230" y="1395812"/>
                    <a:pt x="0" y="1338582"/>
                    <a:pt x="0" y="1267985"/>
                  </a:cubicBezTo>
                  <a:lnTo>
                    <a:pt x="0" y="127827"/>
                  </a:lnTo>
                  <a:cubicBezTo>
                    <a:pt x="0" y="57230"/>
                    <a:pt x="57230" y="0"/>
                    <a:pt x="127827" y="0"/>
                  </a:cubicBezTo>
                  <a:close/>
                </a:path>
              </a:pathLst>
            </a:custGeom>
            <a:solidFill>
              <a:srgbClr val="00D28E"/>
            </a:solid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27" name="TextBox 121">
              <a:extLst>
                <a:ext uri="{FF2B5EF4-FFF2-40B4-BE49-F238E27FC236}">
                  <a16:creationId xmlns:a16="http://schemas.microsoft.com/office/drawing/2014/main" id="{DBCCDDA9-8D7F-2B4D-6DA5-9E6B8F2BB883}"/>
                </a:ext>
              </a:extLst>
            </p:cNvPr>
            <p:cNvSpPr txBox="1"/>
            <p:nvPr/>
          </p:nvSpPr>
          <p:spPr>
            <a:xfrm>
              <a:off x="0" y="-57150"/>
              <a:ext cx="255654" cy="14529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 sz="1200"/>
            </a:p>
          </p:txBody>
        </p:sp>
      </p:grpSp>
      <p:sp>
        <p:nvSpPr>
          <p:cNvPr id="28" name="TextBox 122">
            <a:extLst>
              <a:ext uri="{FF2B5EF4-FFF2-40B4-BE49-F238E27FC236}">
                <a16:creationId xmlns:a16="http://schemas.microsoft.com/office/drawing/2014/main" id="{C6A78736-AEE3-4675-7ED1-81E84AE9087F}"/>
              </a:ext>
            </a:extLst>
          </p:cNvPr>
          <p:cNvSpPr txBox="1"/>
          <p:nvPr/>
        </p:nvSpPr>
        <p:spPr>
          <a:xfrm>
            <a:off x="627988" y="5039307"/>
            <a:ext cx="1353213" cy="3130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841"/>
              </a:lnSpc>
            </a:pPr>
            <a:r>
              <a:rPr lang="en-US" sz="1600" b="1" dirty="0">
                <a:solidFill>
                  <a:srgbClr val="1B1466"/>
                </a:solidFill>
                <a:latin typeface="Lato Bold"/>
                <a:ea typeface="Lato Bold"/>
                <a:cs typeface="Lato Bold"/>
                <a:sym typeface="Lato Bold"/>
              </a:rPr>
              <a:t>Product Guide</a:t>
            </a:r>
          </a:p>
        </p:txBody>
      </p:sp>
      <p:sp>
        <p:nvSpPr>
          <p:cNvPr id="29" name="TextBox 123">
            <a:extLst>
              <a:ext uri="{FF2B5EF4-FFF2-40B4-BE49-F238E27FC236}">
                <a16:creationId xmlns:a16="http://schemas.microsoft.com/office/drawing/2014/main" id="{1843934E-7665-7487-0A50-B2FA38BD002F}"/>
              </a:ext>
            </a:extLst>
          </p:cNvPr>
          <p:cNvSpPr txBox="1"/>
          <p:nvPr/>
        </p:nvSpPr>
        <p:spPr>
          <a:xfrm>
            <a:off x="627988" y="5762444"/>
            <a:ext cx="2207061" cy="2979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Poppins"/>
              </a:rPr>
              <a:t>www.futuroot.com</a:t>
            </a:r>
          </a:p>
        </p:txBody>
      </p:sp>
      <p:sp>
        <p:nvSpPr>
          <p:cNvPr id="30" name="Freeform 6">
            <a:extLst>
              <a:ext uri="{FF2B5EF4-FFF2-40B4-BE49-F238E27FC236}">
                <a16:creationId xmlns:a16="http://schemas.microsoft.com/office/drawing/2014/main" id="{6ED910A3-9DC1-547E-F07F-BD68BEF4F898}"/>
              </a:ext>
            </a:extLst>
          </p:cNvPr>
          <p:cNvSpPr/>
          <p:nvPr/>
        </p:nvSpPr>
        <p:spPr>
          <a:xfrm>
            <a:off x="268845" y="995424"/>
            <a:ext cx="3982019" cy="551403"/>
          </a:xfrm>
          <a:custGeom>
            <a:avLst/>
            <a:gdLst/>
            <a:ahLst/>
            <a:cxnLst/>
            <a:rect l="l" t="t" r="r" b="b"/>
            <a:pathLst>
              <a:path w="4832563" h="711777">
                <a:moveTo>
                  <a:pt x="0" y="0"/>
                </a:moveTo>
                <a:lnTo>
                  <a:pt x="4832563" y="0"/>
                </a:lnTo>
                <a:lnTo>
                  <a:pt x="4832563" y="711777"/>
                </a:lnTo>
                <a:lnTo>
                  <a:pt x="0" y="7117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441" b="-439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1" name="Group 115">
            <a:extLst>
              <a:ext uri="{FF2B5EF4-FFF2-40B4-BE49-F238E27FC236}">
                <a16:creationId xmlns:a16="http://schemas.microsoft.com/office/drawing/2014/main" id="{0DF2D401-0CF0-8BEB-8F01-78A1C75E535F}"/>
              </a:ext>
            </a:extLst>
          </p:cNvPr>
          <p:cNvGrpSpPr/>
          <p:nvPr/>
        </p:nvGrpSpPr>
        <p:grpSpPr>
          <a:xfrm rot="5400000">
            <a:off x="10858732" y="-397240"/>
            <a:ext cx="372218" cy="1391439"/>
            <a:chOff x="0" y="-57150"/>
            <a:chExt cx="164062" cy="585382"/>
          </a:xfrm>
        </p:grpSpPr>
        <p:sp>
          <p:nvSpPr>
            <p:cNvPr id="32" name="Freeform 116">
              <a:extLst>
                <a:ext uri="{FF2B5EF4-FFF2-40B4-BE49-F238E27FC236}">
                  <a16:creationId xmlns:a16="http://schemas.microsoft.com/office/drawing/2014/main" id="{00DC4712-10A6-E73E-141F-D7D2454F15C3}"/>
                </a:ext>
              </a:extLst>
            </p:cNvPr>
            <p:cNvSpPr/>
            <p:nvPr/>
          </p:nvSpPr>
          <p:spPr>
            <a:xfrm>
              <a:off x="0" y="0"/>
              <a:ext cx="164062" cy="528232"/>
            </a:xfrm>
            <a:custGeom>
              <a:avLst/>
              <a:gdLst/>
              <a:ahLst/>
              <a:cxnLst/>
              <a:rect l="l" t="t" r="r" b="b"/>
              <a:pathLst>
                <a:path w="164062" h="528232">
                  <a:moveTo>
                    <a:pt x="82031" y="0"/>
                  </a:moveTo>
                  <a:lnTo>
                    <a:pt x="82031" y="0"/>
                  </a:lnTo>
                  <a:cubicBezTo>
                    <a:pt x="127336" y="0"/>
                    <a:pt x="164062" y="36727"/>
                    <a:pt x="164062" y="82031"/>
                  </a:cubicBezTo>
                  <a:lnTo>
                    <a:pt x="164062" y="446201"/>
                  </a:lnTo>
                  <a:cubicBezTo>
                    <a:pt x="164062" y="491506"/>
                    <a:pt x="127336" y="528232"/>
                    <a:pt x="82031" y="528232"/>
                  </a:cubicBezTo>
                  <a:lnTo>
                    <a:pt x="82031" y="528232"/>
                  </a:lnTo>
                  <a:cubicBezTo>
                    <a:pt x="36727" y="528232"/>
                    <a:pt x="0" y="491506"/>
                    <a:pt x="0" y="446201"/>
                  </a:cubicBezTo>
                  <a:lnTo>
                    <a:pt x="0" y="82031"/>
                  </a:lnTo>
                  <a:cubicBezTo>
                    <a:pt x="0" y="36727"/>
                    <a:pt x="36727" y="0"/>
                    <a:pt x="82031" y="0"/>
                  </a:cubicBezTo>
                  <a:close/>
                </a:path>
              </a:pathLst>
            </a:custGeom>
            <a:solidFill>
              <a:srgbClr val="00D28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TextBox 117">
              <a:extLst>
                <a:ext uri="{FF2B5EF4-FFF2-40B4-BE49-F238E27FC236}">
                  <a16:creationId xmlns:a16="http://schemas.microsoft.com/office/drawing/2014/main" id="{548523AB-6B2C-0F6E-BDEC-C0080BFD0C33}"/>
                </a:ext>
              </a:extLst>
            </p:cNvPr>
            <p:cNvSpPr txBox="1"/>
            <p:nvPr/>
          </p:nvSpPr>
          <p:spPr>
            <a:xfrm>
              <a:off x="0" y="-57150"/>
              <a:ext cx="164062" cy="58538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06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34" name="TextBox 118">
            <a:extLst>
              <a:ext uri="{FF2B5EF4-FFF2-40B4-BE49-F238E27FC236}">
                <a16:creationId xmlns:a16="http://schemas.microsoft.com/office/drawing/2014/main" id="{B2545F04-03E9-DCA4-E103-F905A29211F2}"/>
              </a:ext>
            </a:extLst>
          </p:cNvPr>
          <p:cNvSpPr txBox="1"/>
          <p:nvPr/>
        </p:nvSpPr>
        <p:spPr>
          <a:xfrm>
            <a:off x="10702926" y="112369"/>
            <a:ext cx="663748" cy="303416"/>
          </a:xfrm>
          <a:prstGeom prst="rect">
            <a:avLst/>
          </a:prstGeom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ts val="2660"/>
              </a:lnSpc>
              <a:spcBef>
                <a:spcPct val="0"/>
              </a:spcBef>
            </a:pPr>
            <a:r>
              <a:rPr lang="en-US" sz="1600" b="1">
                <a:solidFill>
                  <a:srgbClr val="00206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Poppins Bold"/>
              </a:rPr>
              <a:t>2026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33C8FD0-90DC-EB88-A149-62FC2270E838}"/>
              </a:ext>
            </a:extLst>
          </p:cNvPr>
          <p:cNvSpPr txBox="1"/>
          <p:nvPr/>
        </p:nvSpPr>
        <p:spPr>
          <a:xfrm>
            <a:off x="268844" y="3691782"/>
            <a:ext cx="72553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rgbClr val="B8B0E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AI-Powered Process Intelligence  |  Continuous Improvement  |  </a:t>
            </a:r>
          </a:p>
          <a:p>
            <a:r>
              <a:rPr lang="en-US" sz="1600" dirty="0">
                <a:solidFill>
                  <a:srgbClr val="B8B0E5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Agentic AI Orchestration</a:t>
            </a:r>
            <a:endParaRPr lang="en-US" sz="1600" dirty="0"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8B1CB6-81DE-20FE-90C8-B1DE912BE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5">
            <a:extLst>
              <a:ext uri="{FF2B5EF4-FFF2-40B4-BE49-F238E27FC236}">
                <a16:creationId xmlns:a16="http://schemas.microsoft.com/office/drawing/2014/main" id="{CA543F93-87FE-2AD8-BF48-D36218142EBD}"/>
              </a:ext>
            </a:extLst>
          </p:cNvPr>
          <p:cNvSpPr txBox="1"/>
          <p:nvPr/>
        </p:nvSpPr>
        <p:spPr>
          <a:xfrm>
            <a:off x="554307" y="326290"/>
            <a:ext cx="9593580" cy="100713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Urbanist Bold"/>
              </a:rPr>
              <a:t>Why FUTUROOT?</a:t>
            </a:r>
          </a:p>
          <a:p>
            <a:pPr>
              <a:lnSpc>
                <a:spcPct val="150000"/>
              </a:lnSpc>
            </a:pPr>
            <a:r>
              <a:rPr lang="en-US" dirty="0">
                <a:solidFill>
                  <a:srgbClr val="00B0F0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  <a:sym typeface="Urbanist Bold"/>
              </a:rPr>
              <a:t>A Comprehensive and Rapid Time-to-Value Process Intelligence Platforms</a:t>
            </a:r>
          </a:p>
        </p:txBody>
      </p:sp>
      <p:sp>
        <p:nvSpPr>
          <p:cNvPr id="93" name="Shape 4">
            <a:extLst>
              <a:ext uri="{FF2B5EF4-FFF2-40B4-BE49-F238E27FC236}">
                <a16:creationId xmlns:a16="http://schemas.microsoft.com/office/drawing/2014/main" id="{30E95FD4-A1BF-F29C-1F1A-11BA5CB70219}"/>
              </a:ext>
            </a:extLst>
          </p:cNvPr>
          <p:cNvSpPr/>
          <p:nvPr/>
        </p:nvSpPr>
        <p:spPr>
          <a:xfrm>
            <a:off x="563415" y="1451601"/>
            <a:ext cx="915380" cy="35794"/>
          </a:xfrm>
          <a:prstGeom prst="rect">
            <a:avLst/>
          </a:prstGeom>
          <a:solidFill>
            <a:srgbClr val="2B105F"/>
          </a:solidFill>
          <a:ln/>
        </p:spPr>
        <p:txBody>
          <a:bodyPr/>
          <a:lstStyle/>
          <a:p>
            <a:pPr defTabSz="609660"/>
            <a:endParaRPr lang="en-GB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BBDE8606-59EB-F869-E3BD-27DD1CC6D5FD}"/>
              </a:ext>
            </a:extLst>
          </p:cNvPr>
          <p:cNvGrpSpPr/>
          <p:nvPr/>
        </p:nvGrpSpPr>
        <p:grpSpPr>
          <a:xfrm>
            <a:off x="748237" y="2033149"/>
            <a:ext cx="5122804" cy="4473661"/>
            <a:chOff x="639898" y="1919954"/>
            <a:chExt cx="5231143" cy="4586856"/>
          </a:xfrm>
        </p:grpSpPr>
        <p:sp>
          <p:nvSpPr>
            <p:cNvPr id="197" name="Shape 6">
              <a:extLst>
                <a:ext uri="{FF2B5EF4-FFF2-40B4-BE49-F238E27FC236}">
                  <a16:creationId xmlns:a16="http://schemas.microsoft.com/office/drawing/2014/main" id="{4DCB82EB-F8F6-8363-CFAA-F2CF31FC8D4D}"/>
                </a:ext>
              </a:extLst>
            </p:cNvPr>
            <p:cNvSpPr/>
            <p:nvPr/>
          </p:nvSpPr>
          <p:spPr>
            <a:xfrm>
              <a:off x="639898" y="1919954"/>
              <a:ext cx="5231143" cy="4586856"/>
            </a:xfrm>
            <a:prstGeom prst="roundRect">
              <a:avLst>
                <a:gd name="adj" fmla="val 2269"/>
              </a:avLst>
            </a:prstGeom>
            <a:solidFill>
              <a:schemeClr val="bg1">
                <a:lumMod val="95000"/>
              </a:schemeClr>
            </a:solidFill>
            <a:ln w="6350">
              <a:noFill/>
              <a:prstDash val="solid"/>
            </a:ln>
            <a:effectLst>
              <a:outerShdw blurRad="149987" dist="250190" dir="8460000" algn="ctr">
                <a:srgbClr val="000000">
                  <a:alpha val="28000"/>
                </a:srgbClr>
              </a:outerShdw>
            </a:effectLst>
            <a:scene3d>
              <a:camera prst="orthographicFront">
                <a:rot lat="0" lon="0" rev="0"/>
              </a:camera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p:spPr>
          <p:txBody>
            <a:bodyPr/>
            <a:lstStyle/>
            <a:p>
              <a:pPr defTabSz="609660"/>
              <a:endParaRPr lang="en-GB">
                <a:solidFill>
                  <a:prstClr val="black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grpSp>
          <p:nvGrpSpPr>
            <p:cNvPr id="193" name="Group 192">
              <a:extLst>
                <a:ext uri="{FF2B5EF4-FFF2-40B4-BE49-F238E27FC236}">
                  <a16:creationId xmlns:a16="http://schemas.microsoft.com/office/drawing/2014/main" id="{35253D93-B34D-211E-2594-B3724EFA5D76}"/>
                </a:ext>
              </a:extLst>
            </p:cNvPr>
            <p:cNvGrpSpPr/>
            <p:nvPr/>
          </p:nvGrpSpPr>
          <p:grpSpPr>
            <a:xfrm>
              <a:off x="678703" y="1935174"/>
              <a:ext cx="4795232" cy="4441244"/>
              <a:chOff x="514260" y="2045085"/>
              <a:chExt cx="4795232" cy="4441244"/>
            </a:xfrm>
          </p:grpSpPr>
          <p:sp>
            <p:nvSpPr>
              <p:cNvPr id="189" name="AutoShape 2">
                <a:extLst>
                  <a:ext uri="{FF2B5EF4-FFF2-40B4-BE49-F238E27FC236}">
                    <a16:creationId xmlns:a16="http://schemas.microsoft.com/office/drawing/2014/main" id="{5BD154BA-34D7-E7EB-412C-BC1356C38BCD}"/>
                  </a:ext>
                </a:extLst>
              </p:cNvPr>
              <p:cNvSpPr/>
              <p:nvPr/>
            </p:nvSpPr>
            <p:spPr>
              <a:xfrm flipH="1" flipV="1">
                <a:off x="2420076" y="3915715"/>
                <a:ext cx="1848820" cy="1208273"/>
              </a:xfrm>
              <a:prstGeom prst="line">
                <a:avLst/>
              </a:prstGeom>
              <a:ln w="66675" cap="rnd">
                <a:gradFill>
                  <a:gsLst>
                    <a:gs pos="0">
                      <a:srgbClr val="F502B3">
                        <a:alpha val="100000"/>
                      </a:srgbClr>
                    </a:gs>
                    <a:gs pos="50000">
                      <a:srgbClr val="1B1466">
                        <a:alpha val="100000"/>
                      </a:srgbClr>
                    </a:gs>
                    <a:gs pos="100000">
                      <a:srgbClr val="00B7FF">
                        <a:alpha val="100000"/>
                      </a:srgbClr>
                    </a:gs>
                  </a:gsLst>
                  <a:lin ang="0"/>
                </a:gra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defTabSz="60966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6" name="AutoShape 2">
                <a:extLst>
                  <a:ext uri="{FF2B5EF4-FFF2-40B4-BE49-F238E27FC236}">
                    <a16:creationId xmlns:a16="http://schemas.microsoft.com/office/drawing/2014/main" id="{A1C74FBB-6954-B27E-B6EE-5535837E1DC5}"/>
                  </a:ext>
                </a:extLst>
              </p:cNvPr>
              <p:cNvSpPr/>
              <p:nvPr/>
            </p:nvSpPr>
            <p:spPr>
              <a:xfrm flipV="1">
                <a:off x="2355762" y="3472664"/>
                <a:ext cx="2228010" cy="1177531"/>
              </a:xfrm>
              <a:prstGeom prst="line">
                <a:avLst/>
              </a:prstGeom>
              <a:ln w="66675" cap="rnd">
                <a:gradFill>
                  <a:gsLst>
                    <a:gs pos="0">
                      <a:srgbClr val="F502B3">
                        <a:alpha val="100000"/>
                      </a:srgbClr>
                    </a:gs>
                    <a:gs pos="50000">
                      <a:srgbClr val="1B1466">
                        <a:alpha val="100000"/>
                      </a:srgbClr>
                    </a:gs>
                    <a:gs pos="100000">
                      <a:srgbClr val="00B7FF">
                        <a:alpha val="100000"/>
                      </a:srgbClr>
                    </a:gs>
                  </a:gsLst>
                  <a:lin ang="0"/>
                </a:gra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defTabSz="60966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4" name="AutoShape 2">
                <a:extLst>
                  <a:ext uri="{FF2B5EF4-FFF2-40B4-BE49-F238E27FC236}">
                    <a16:creationId xmlns:a16="http://schemas.microsoft.com/office/drawing/2014/main" id="{B9A43C13-5CA0-EBCE-7762-1053228130CE}"/>
                  </a:ext>
                </a:extLst>
              </p:cNvPr>
              <p:cNvSpPr/>
              <p:nvPr/>
            </p:nvSpPr>
            <p:spPr>
              <a:xfrm>
                <a:off x="2843198" y="3693803"/>
                <a:ext cx="135832" cy="1111651"/>
              </a:xfrm>
              <a:prstGeom prst="line">
                <a:avLst/>
              </a:prstGeom>
              <a:ln w="66675" cap="rnd">
                <a:gradFill>
                  <a:gsLst>
                    <a:gs pos="0">
                      <a:srgbClr val="F502B3">
                        <a:alpha val="100000"/>
                      </a:srgbClr>
                    </a:gs>
                    <a:gs pos="50000">
                      <a:srgbClr val="1B1466">
                        <a:alpha val="100000"/>
                      </a:srgbClr>
                    </a:gs>
                    <a:gs pos="100000">
                      <a:srgbClr val="00B7FF">
                        <a:alpha val="100000"/>
                      </a:srgbClr>
                    </a:gs>
                  </a:gsLst>
                  <a:lin ang="0"/>
                </a:gra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defTabSz="60966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83" name="AutoShape 2">
                <a:extLst>
                  <a:ext uri="{FF2B5EF4-FFF2-40B4-BE49-F238E27FC236}">
                    <a16:creationId xmlns:a16="http://schemas.microsoft.com/office/drawing/2014/main" id="{6C8AAACE-2788-BDC3-CB14-FF90A614D004}"/>
                  </a:ext>
                </a:extLst>
              </p:cNvPr>
              <p:cNvSpPr/>
              <p:nvPr/>
            </p:nvSpPr>
            <p:spPr>
              <a:xfrm>
                <a:off x="2472866" y="2787212"/>
                <a:ext cx="16513" cy="3124532"/>
              </a:xfrm>
              <a:prstGeom prst="line">
                <a:avLst/>
              </a:prstGeom>
              <a:ln w="66675" cap="rnd">
                <a:gradFill>
                  <a:gsLst>
                    <a:gs pos="0">
                      <a:srgbClr val="F502B3">
                        <a:alpha val="100000"/>
                      </a:srgbClr>
                    </a:gs>
                    <a:gs pos="50000">
                      <a:srgbClr val="1B1466">
                        <a:alpha val="100000"/>
                      </a:srgbClr>
                    </a:gs>
                    <a:gs pos="100000">
                      <a:srgbClr val="00B7FF">
                        <a:alpha val="100000"/>
                      </a:srgbClr>
                    </a:gs>
                  </a:gsLst>
                  <a:lin ang="0"/>
                </a:gradFill>
                <a:prstDash val="sysDot"/>
                <a:headEnd type="none" w="sm" len="sm"/>
                <a:tailEnd type="none" w="sm" len="sm"/>
              </a:ln>
            </p:spPr>
            <p:txBody>
              <a:bodyPr/>
              <a:lstStyle/>
              <a:p>
                <a:pPr defTabSz="609660"/>
                <a:endParaRPr lang="en-US" sz="120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24" name="Shape 9">
                <a:extLst>
                  <a:ext uri="{FF2B5EF4-FFF2-40B4-BE49-F238E27FC236}">
                    <a16:creationId xmlns:a16="http://schemas.microsoft.com/office/drawing/2014/main" id="{3190E295-2C09-F95D-8926-46C432EE57F8}"/>
                  </a:ext>
                </a:extLst>
              </p:cNvPr>
              <p:cNvSpPr/>
              <p:nvPr/>
            </p:nvSpPr>
            <p:spPr>
              <a:xfrm>
                <a:off x="2123704" y="2045085"/>
                <a:ext cx="1980278" cy="1876925"/>
              </a:xfrm>
              <a:prstGeom prst="ellipse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  <a:ln/>
              <a:effectLst>
                <a:outerShdw blurRad="152400" dist="38100" dir="5400000" algn="bl" rotWithShape="0">
                  <a:srgbClr val="2B105F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GB" sz="1600" dirty="0"/>
              </a:p>
            </p:txBody>
          </p:sp>
          <p:sp>
            <p:nvSpPr>
              <p:cNvPr id="25" name="Shape 10">
                <a:extLst>
                  <a:ext uri="{FF2B5EF4-FFF2-40B4-BE49-F238E27FC236}">
                    <a16:creationId xmlns:a16="http://schemas.microsoft.com/office/drawing/2014/main" id="{181A0DDA-1B06-03D8-5687-03E78E427087}"/>
                  </a:ext>
                </a:extLst>
              </p:cNvPr>
              <p:cNvSpPr/>
              <p:nvPr/>
            </p:nvSpPr>
            <p:spPr>
              <a:xfrm>
                <a:off x="2224652" y="2126136"/>
                <a:ext cx="1797483" cy="1710087"/>
              </a:xfrm>
              <a:prstGeom prst="ellipse">
                <a:avLst/>
              </a:prstGeom>
              <a:solidFill>
                <a:srgbClr val="0940BF">
                  <a:alpha val="20000"/>
                </a:srgbClr>
              </a:solidFill>
              <a:ln w="6350">
                <a:solidFill>
                  <a:srgbClr val="FFFFFF">
                    <a:alpha val="4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27" name="Text 11">
                <a:extLst>
                  <a:ext uri="{FF2B5EF4-FFF2-40B4-BE49-F238E27FC236}">
                    <a16:creationId xmlns:a16="http://schemas.microsoft.com/office/drawing/2014/main" id="{13ED92CC-6595-D43A-FFCB-D8F85BAF7541}"/>
                  </a:ext>
                </a:extLst>
              </p:cNvPr>
              <p:cNvSpPr/>
              <p:nvPr/>
            </p:nvSpPr>
            <p:spPr>
              <a:xfrm>
                <a:off x="2320600" y="2618004"/>
                <a:ext cx="1621383" cy="5839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Embedded Data Universe</a:t>
                </a:r>
                <a:endParaRPr lang="en-US" sz="1200" dirty="0"/>
              </a:p>
            </p:txBody>
          </p:sp>
          <p:sp>
            <p:nvSpPr>
              <p:cNvPr id="29" name="Text 12">
                <a:extLst>
                  <a:ext uri="{FF2B5EF4-FFF2-40B4-BE49-F238E27FC236}">
                    <a16:creationId xmlns:a16="http://schemas.microsoft.com/office/drawing/2014/main" id="{745D5FAC-C956-85A0-35E2-F4D87E10D17E}"/>
                  </a:ext>
                </a:extLst>
              </p:cNvPr>
              <p:cNvSpPr/>
              <p:nvPr/>
            </p:nvSpPr>
            <p:spPr>
              <a:xfrm>
                <a:off x="2512369" y="3162086"/>
                <a:ext cx="1425423" cy="35035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00" dirty="0">
                    <a:solidFill>
                      <a:schemeClr val="bg1"/>
                    </a:solidFill>
                  </a:rPr>
                  <a:t>Native proprietary Connectors for SAP, Oracle, Microsoft, Salesforce CRM and custom ERPS</a:t>
                </a:r>
              </a:p>
            </p:txBody>
          </p:sp>
          <p:sp>
            <p:nvSpPr>
              <p:cNvPr id="33" name="Shape 13">
                <a:extLst>
                  <a:ext uri="{FF2B5EF4-FFF2-40B4-BE49-F238E27FC236}">
                    <a16:creationId xmlns:a16="http://schemas.microsoft.com/office/drawing/2014/main" id="{01294E4C-3A34-F78F-1B66-9464A9856C8F}"/>
                  </a:ext>
                </a:extLst>
              </p:cNvPr>
              <p:cNvSpPr/>
              <p:nvPr/>
            </p:nvSpPr>
            <p:spPr>
              <a:xfrm>
                <a:off x="3295901" y="3337266"/>
                <a:ext cx="2013591" cy="1876925"/>
              </a:xfrm>
              <a:prstGeom prst="ellipse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/>
              <a:effectLst>
                <a:outerShdw blurRad="152400" dist="38100" dir="5400000" algn="bl" rotWithShape="0">
                  <a:srgbClr val="2B105F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41" name="Shape 14">
                <a:extLst>
                  <a:ext uri="{FF2B5EF4-FFF2-40B4-BE49-F238E27FC236}">
                    <a16:creationId xmlns:a16="http://schemas.microsoft.com/office/drawing/2014/main" id="{C6B642BF-56A2-86E8-3DF0-2AFA278C8DE5}"/>
                  </a:ext>
                </a:extLst>
              </p:cNvPr>
              <p:cNvSpPr/>
              <p:nvPr/>
            </p:nvSpPr>
            <p:spPr>
              <a:xfrm>
                <a:off x="3384488" y="3420686"/>
                <a:ext cx="1827721" cy="1710087"/>
              </a:xfrm>
              <a:prstGeom prst="ellipse">
                <a:avLst/>
              </a:prstGeom>
              <a:solidFill>
                <a:srgbClr val="EFE7F6">
                  <a:alpha val="20000"/>
                </a:srgbClr>
              </a:solidFill>
              <a:ln w="6350">
                <a:solidFill>
                  <a:srgbClr val="FFFFFF">
                    <a:alpha val="4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GB" sz="1600"/>
              </a:p>
            </p:txBody>
          </p:sp>
          <p:pic>
            <p:nvPicPr>
              <p:cNvPr id="48" name="Image 2" descr="preencoded.png">
                <a:extLst>
                  <a:ext uri="{FF2B5EF4-FFF2-40B4-BE49-F238E27FC236}">
                    <a16:creationId xmlns:a16="http://schemas.microsoft.com/office/drawing/2014/main" id="{7EED1C71-2191-B980-622A-4175A87962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938957" y="2159697"/>
                <a:ext cx="345497" cy="355511"/>
              </a:xfrm>
              <a:prstGeom prst="rect">
                <a:avLst/>
              </a:prstGeom>
            </p:spPr>
          </p:pic>
          <p:sp>
            <p:nvSpPr>
              <p:cNvPr id="49" name="Text 15">
                <a:extLst>
                  <a:ext uri="{FF2B5EF4-FFF2-40B4-BE49-F238E27FC236}">
                    <a16:creationId xmlns:a16="http://schemas.microsoft.com/office/drawing/2014/main" id="{DA0D3602-F328-793C-772A-BD10E5978033}"/>
                  </a:ext>
                </a:extLst>
              </p:cNvPr>
              <p:cNvSpPr/>
              <p:nvPr/>
            </p:nvSpPr>
            <p:spPr>
              <a:xfrm>
                <a:off x="3478202" y="3911003"/>
                <a:ext cx="1621383" cy="5839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algn="ctr"/>
                <a:r>
                  <a:rPr lang="en-US" sz="1200" b="1" dirty="0"/>
                  <a:t>Workflow Execution</a:t>
                </a:r>
                <a:endParaRPr lang="en-US" sz="1200" dirty="0"/>
              </a:p>
            </p:txBody>
          </p:sp>
          <p:sp>
            <p:nvSpPr>
              <p:cNvPr id="53" name="Text 16">
                <a:extLst>
                  <a:ext uri="{FF2B5EF4-FFF2-40B4-BE49-F238E27FC236}">
                    <a16:creationId xmlns:a16="http://schemas.microsoft.com/office/drawing/2014/main" id="{1BE290F4-CF0A-AD70-D0A8-D729A9822CCD}"/>
                  </a:ext>
                </a:extLst>
              </p:cNvPr>
              <p:cNvSpPr/>
              <p:nvPr/>
            </p:nvSpPr>
            <p:spPr>
              <a:xfrm>
                <a:off x="3646670" y="4302820"/>
                <a:ext cx="1378176" cy="35035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00" dirty="0"/>
                  <a:t>Insight led agents that do not just answer questions – they understand and execute end-to-end workflows </a:t>
                </a:r>
              </a:p>
            </p:txBody>
          </p:sp>
          <p:sp>
            <p:nvSpPr>
              <p:cNvPr id="63" name="Shape 13">
                <a:extLst>
                  <a:ext uri="{FF2B5EF4-FFF2-40B4-BE49-F238E27FC236}">
                    <a16:creationId xmlns:a16="http://schemas.microsoft.com/office/drawing/2014/main" id="{B7032AED-6C86-3527-A9E9-6D4756694533}"/>
                  </a:ext>
                </a:extLst>
              </p:cNvPr>
              <p:cNvSpPr/>
              <p:nvPr/>
            </p:nvSpPr>
            <p:spPr>
              <a:xfrm>
                <a:off x="2402549" y="4609404"/>
                <a:ext cx="1987225" cy="1876925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/>
              <a:effectLst>
                <a:outerShdw blurRad="152400" dist="38100" dir="5400000" algn="bl" rotWithShape="0">
                  <a:srgbClr val="2B105F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64" name="Shape 14">
                <a:extLst>
                  <a:ext uri="{FF2B5EF4-FFF2-40B4-BE49-F238E27FC236}">
                    <a16:creationId xmlns:a16="http://schemas.microsoft.com/office/drawing/2014/main" id="{4EE8A073-B3E2-59C7-51F5-EADE869F618B}"/>
                  </a:ext>
                </a:extLst>
              </p:cNvPr>
              <p:cNvSpPr/>
              <p:nvPr/>
            </p:nvSpPr>
            <p:spPr>
              <a:xfrm>
                <a:off x="2488702" y="4692824"/>
                <a:ext cx="1803790" cy="1710087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20000"/>
                </a:schemeClr>
              </a:solidFill>
              <a:ln w="6350">
                <a:solidFill>
                  <a:srgbClr val="FFFFFF">
                    <a:alpha val="4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66" name="Text 15">
                <a:extLst>
                  <a:ext uri="{FF2B5EF4-FFF2-40B4-BE49-F238E27FC236}">
                    <a16:creationId xmlns:a16="http://schemas.microsoft.com/office/drawing/2014/main" id="{73A4AB36-039A-F830-B05E-7C5ED1BD2064}"/>
                  </a:ext>
                </a:extLst>
              </p:cNvPr>
              <p:cNvSpPr/>
              <p:nvPr/>
            </p:nvSpPr>
            <p:spPr>
              <a:xfrm>
                <a:off x="2571084" y="5170347"/>
                <a:ext cx="1621383" cy="328623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Bespoke Partnership</a:t>
                </a:r>
                <a:endParaRPr lang="en-US" sz="1200" dirty="0"/>
              </a:p>
            </p:txBody>
          </p:sp>
          <p:sp>
            <p:nvSpPr>
              <p:cNvPr id="67" name="Text 16">
                <a:extLst>
                  <a:ext uri="{FF2B5EF4-FFF2-40B4-BE49-F238E27FC236}">
                    <a16:creationId xmlns:a16="http://schemas.microsoft.com/office/drawing/2014/main" id="{80216C74-DF3B-8B39-521B-4A3340CD66DB}"/>
                  </a:ext>
                </a:extLst>
              </p:cNvPr>
              <p:cNvSpPr/>
              <p:nvPr/>
            </p:nvSpPr>
            <p:spPr>
              <a:xfrm>
                <a:off x="2758410" y="5544551"/>
                <a:ext cx="1257604" cy="35035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00" dirty="0" err="1">
                    <a:solidFill>
                      <a:srgbClr val="F0E5FF"/>
                    </a:solidFill>
                  </a:rPr>
                  <a:t>Whiteglove</a:t>
                </a:r>
                <a:r>
                  <a:rPr lang="en-US" sz="900" dirty="0">
                    <a:solidFill>
                      <a:srgbClr val="F0E5FF"/>
                    </a:solidFill>
                  </a:rPr>
                  <a:t> deployments led by ex ERP Architects acting as true change management partners  </a:t>
                </a:r>
                <a:endParaRPr lang="en-US" sz="900" dirty="0"/>
              </a:p>
            </p:txBody>
          </p:sp>
          <p:sp>
            <p:nvSpPr>
              <p:cNvPr id="68" name="Shape 13">
                <a:extLst>
                  <a:ext uri="{FF2B5EF4-FFF2-40B4-BE49-F238E27FC236}">
                    <a16:creationId xmlns:a16="http://schemas.microsoft.com/office/drawing/2014/main" id="{CAF07065-7E75-E582-7513-92C4F19EA672}"/>
                  </a:ext>
                </a:extLst>
              </p:cNvPr>
              <p:cNvSpPr/>
              <p:nvPr/>
            </p:nvSpPr>
            <p:spPr>
              <a:xfrm>
                <a:off x="707312" y="4323293"/>
                <a:ext cx="1965392" cy="1876925"/>
              </a:xfrm>
              <a:prstGeom prst="ellipse">
                <a:avLst/>
              </a:prstGeom>
              <a:solidFill>
                <a:schemeClr val="accent4">
                  <a:lumMod val="75000"/>
                </a:schemeClr>
              </a:solidFill>
              <a:ln/>
              <a:effectLst>
                <a:outerShdw blurRad="152400" dist="38100" dir="5400000" algn="bl" rotWithShape="0">
                  <a:srgbClr val="2B105F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69" name="Shape 14">
                <a:extLst>
                  <a:ext uri="{FF2B5EF4-FFF2-40B4-BE49-F238E27FC236}">
                    <a16:creationId xmlns:a16="http://schemas.microsoft.com/office/drawing/2014/main" id="{2FF1FA78-94C8-539D-763B-42C0D2D3963E}"/>
                  </a:ext>
                </a:extLst>
              </p:cNvPr>
              <p:cNvSpPr/>
              <p:nvPr/>
            </p:nvSpPr>
            <p:spPr>
              <a:xfrm>
                <a:off x="791448" y="4406712"/>
                <a:ext cx="1783970" cy="1710087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20000"/>
                </a:schemeClr>
              </a:solidFill>
              <a:ln w="6350">
                <a:solidFill>
                  <a:srgbClr val="FFFFFF">
                    <a:alpha val="4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72" name="Text 16">
                <a:extLst>
                  <a:ext uri="{FF2B5EF4-FFF2-40B4-BE49-F238E27FC236}">
                    <a16:creationId xmlns:a16="http://schemas.microsoft.com/office/drawing/2014/main" id="{70678AE3-4184-6261-7535-7EDDA8ABEE69}"/>
                  </a:ext>
                </a:extLst>
              </p:cNvPr>
              <p:cNvSpPr/>
              <p:nvPr/>
            </p:nvSpPr>
            <p:spPr>
              <a:xfrm>
                <a:off x="934730" y="5565766"/>
                <a:ext cx="1469688" cy="35035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00" dirty="0">
                    <a:solidFill>
                      <a:srgbClr val="F0E5FF"/>
                    </a:solidFill>
                  </a:rPr>
                  <a:t>Produces auditable recommendations, governance frameworks, dashboards and smart pdf reporting  </a:t>
                </a:r>
                <a:endParaRPr lang="en-US" sz="900" dirty="0"/>
              </a:p>
            </p:txBody>
          </p:sp>
          <p:sp>
            <p:nvSpPr>
              <p:cNvPr id="115" name="Shape 5">
                <a:extLst>
                  <a:ext uri="{FF2B5EF4-FFF2-40B4-BE49-F238E27FC236}">
                    <a16:creationId xmlns:a16="http://schemas.microsoft.com/office/drawing/2014/main" id="{13DFA06D-759C-AFF8-F6DF-8458294EA28D}"/>
                  </a:ext>
                </a:extLst>
              </p:cNvPr>
              <p:cNvSpPr/>
              <p:nvPr/>
            </p:nvSpPr>
            <p:spPr>
              <a:xfrm>
                <a:off x="583794" y="2644889"/>
                <a:ext cx="1974034" cy="1876925"/>
              </a:xfrm>
              <a:prstGeom prst="ellipse">
                <a:avLst/>
              </a:prstGeom>
              <a:solidFill>
                <a:srgbClr val="00B2F7">
                  <a:alpha val="80000"/>
                </a:srgbClr>
              </a:solidFill>
              <a:ln/>
              <a:effectLst>
                <a:outerShdw blurRad="152400" dist="38100" dir="5400000" algn="bl" rotWithShape="0">
                  <a:srgbClr val="2B105F">
                    <a:alpha val="18000"/>
                  </a:srgbClr>
                </a:outerShdw>
              </a:effectLst>
            </p:spPr>
            <p:txBody>
              <a:bodyPr/>
              <a:lstStyle/>
              <a:p>
                <a:endParaRPr lang="en-GB" sz="1600"/>
              </a:p>
            </p:txBody>
          </p:sp>
          <p:sp>
            <p:nvSpPr>
              <p:cNvPr id="116" name="Shape 6">
                <a:extLst>
                  <a:ext uri="{FF2B5EF4-FFF2-40B4-BE49-F238E27FC236}">
                    <a16:creationId xmlns:a16="http://schemas.microsoft.com/office/drawing/2014/main" id="{7E105FE9-798F-BBC4-570D-EB4BB343169D}"/>
                  </a:ext>
                </a:extLst>
              </p:cNvPr>
              <p:cNvSpPr/>
              <p:nvPr/>
            </p:nvSpPr>
            <p:spPr>
              <a:xfrm>
                <a:off x="668729" y="2728309"/>
                <a:ext cx="1791816" cy="1710087"/>
              </a:xfrm>
              <a:prstGeom prst="ellipse">
                <a:avLst/>
              </a:prstGeom>
              <a:solidFill>
                <a:schemeClr val="bg1">
                  <a:lumMod val="75000"/>
                  <a:alpha val="20000"/>
                </a:schemeClr>
              </a:solidFill>
              <a:ln w="6350">
                <a:solidFill>
                  <a:srgbClr val="FFFFFF">
                    <a:alpha val="40000"/>
                  </a:srgbClr>
                </a:solidFill>
                <a:prstDash val="solid"/>
              </a:ln>
            </p:spPr>
            <p:txBody>
              <a:bodyPr/>
              <a:lstStyle/>
              <a:p>
                <a:endParaRPr lang="en-GB" sz="1600"/>
              </a:p>
            </p:txBody>
          </p:sp>
          <p:pic>
            <p:nvPicPr>
              <p:cNvPr id="117" name="Image 0" descr="preencoded.png">
                <a:extLst>
                  <a:ext uri="{FF2B5EF4-FFF2-40B4-BE49-F238E27FC236}">
                    <a16:creationId xmlns:a16="http://schemas.microsoft.com/office/drawing/2014/main" id="{6BE9A4BA-CC65-30A6-E8BB-CECF082ACD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440154" y="2773191"/>
                <a:ext cx="345497" cy="355511"/>
              </a:xfrm>
              <a:prstGeom prst="rect">
                <a:avLst/>
              </a:prstGeom>
            </p:spPr>
          </p:pic>
          <p:sp>
            <p:nvSpPr>
              <p:cNvPr id="118" name="Text 7">
                <a:extLst>
                  <a:ext uri="{FF2B5EF4-FFF2-40B4-BE49-F238E27FC236}">
                    <a16:creationId xmlns:a16="http://schemas.microsoft.com/office/drawing/2014/main" id="{972095A1-1FAF-D5D8-0E71-4773B698D22B}"/>
                  </a:ext>
                </a:extLst>
              </p:cNvPr>
              <p:cNvSpPr/>
              <p:nvPr/>
            </p:nvSpPr>
            <p:spPr>
              <a:xfrm>
                <a:off x="736184" y="3219553"/>
                <a:ext cx="1621383" cy="5839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For Specialists, By Specialists</a:t>
                </a:r>
                <a:endParaRPr lang="en-US" sz="1200" dirty="0"/>
              </a:p>
            </p:txBody>
          </p:sp>
          <p:sp>
            <p:nvSpPr>
              <p:cNvPr id="119" name="Text 8">
                <a:extLst>
                  <a:ext uri="{FF2B5EF4-FFF2-40B4-BE49-F238E27FC236}">
                    <a16:creationId xmlns:a16="http://schemas.microsoft.com/office/drawing/2014/main" id="{EFD1DF1D-8ED3-4816-C650-70E7D0BACABC}"/>
                  </a:ext>
                </a:extLst>
              </p:cNvPr>
              <p:cNvSpPr/>
              <p:nvPr/>
            </p:nvSpPr>
            <p:spPr>
              <a:xfrm>
                <a:off x="874898" y="3741848"/>
                <a:ext cx="1378176" cy="350359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ctr"/>
              <a:lstStyle/>
              <a:p>
                <a:pPr algn="ctr"/>
                <a:r>
                  <a:rPr lang="en-US" sz="900" dirty="0">
                    <a:solidFill>
                      <a:srgbClr val="F0E5FF"/>
                    </a:solidFill>
                  </a:rPr>
                  <a:t>Backed by 300+ ERP + AI Experts. Built exclusively for Enterprise complexity where generic AI breaks down. </a:t>
                </a:r>
                <a:endParaRPr lang="en-US" sz="900" dirty="0"/>
              </a:p>
            </p:txBody>
          </p:sp>
          <p:pic>
            <p:nvPicPr>
              <p:cNvPr id="121" name="Image 1" descr="preencoded.png">
                <a:extLst>
                  <a:ext uri="{FF2B5EF4-FFF2-40B4-BE49-F238E27FC236}">
                    <a16:creationId xmlns:a16="http://schemas.microsoft.com/office/drawing/2014/main" id="{D61C41FC-C67B-A7AE-E6DD-906FAF14A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25599" y="3478032"/>
                <a:ext cx="345497" cy="355511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2" name="Image 4" descr="preencoded.png">
                <a:extLst>
                  <a:ext uri="{FF2B5EF4-FFF2-40B4-BE49-F238E27FC236}">
                    <a16:creationId xmlns:a16="http://schemas.microsoft.com/office/drawing/2014/main" id="{02F3EA4B-AE80-C0F9-2038-D6B31E2B8B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176298" y="4808489"/>
                <a:ext cx="391835" cy="403191"/>
              </a:xfrm>
              <a:prstGeom prst="rect">
                <a:avLst/>
              </a:prstGeom>
            </p:spPr>
          </p:pic>
          <p:pic>
            <p:nvPicPr>
              <p:cNvPr id="123" name="Image 3" descr="preencoded.png">
                <a:extLst>
                  <a:ext uri="{FF2B5EF4-FFF2-40B4-BE49-F238E27FC236}">
                    <a16:creationId xmlns:a16="http://schemas.microsoft.com/office/drawing/2014/main" id="{F30C5325-FD90-D6C9-EC75-D9AA04FE34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65006" y="4590558"/>
                <a:ext cx="270850" cy="278701"/>
              </a:xfrm>
              <a:prstGeom prst="rect">
                <a:avLst/>
              </a:prstGeom>
            </p:spPr>
          </p:pic>
          <p:sp>
            <p:nvSpPr>
              <p:cNvPr id="124" name="Text 19">
                <a:extLst>
                  <a:ext uri="{FF2B5EF4-FFF2-40B4-BE49-F238E27FC236}">
                    <a16:creationId xmlns:a16="http://schemas.microsoft.com/office/drawing/2014/main" id="{0020A3F9-E7CE-3474-076F-B521F654E5BC}"/>
                  </a:ext>
                </a:extLst>
              </p:cNvPr>
              <p:cNvSpPr/>
              <p:nvPr/>
            </p:nvSpPr>
            <p:spPr>
              <a:xfrm>
                <a:off x="514260" y="4934792"/>
                <a:ext cx="2196251" cy="583932"/>
              </a:xfrm>
              <a:prstGeom prst="rect">
                <a:avLst/>
              </a:prstGeom>
              <a:noFill/>
              <a:ln/>
            </p:spPr>
            <p:txBody>
              <a:bodyPr wrap="square" lIns="0" tIns="0" rIns="0" bIns="0" rtlCol="0" anchor="t"/>
              <a:lstStyle/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Enterprise-</a:t>
                </a:r>
                <a:endParaRPr lang="en-US" sz="1200" dirty="0"/>
              </a:p>
              <a:p>
                <a:pPr algn="ctr"/>
                <a:r>
                  <a:rPr lang="en-US" sz="1200" b="1" dirty="0">
                    <a:solidFill>
                      <a:srgbClr val="FFFFFF"/>
                    </a:solidFill>
                  </a:rPr>
                  <a:t>Grade Outputs</a:t>
                </a:r>
                <a:endParaRPr lang="en-US" sz="1200" dirty="0"/>
              </a:p>
            </p:txBody>
          </p:sp>
        </p:grpSp>
      </p:grpSp>
      <p:sp>
        <p:nvSpPr>
          <p:cNvPr id="182" name="AutoShape 2">
            <a:extLst>
              <a:ext uri="{FF2B5EF4-FFF2-40B4-BE49-F238E27FC236}">
                <a16:creationId xmlns:a16="http://schemas.microsoft.com/office/drawing/2014/main" id="{76A90D52-AFA4-3795-B9C4-8B79EE77ED3B}"/>
              </a:ext>
            </a:extLst>
          </p:cNvPr>
          <p:cNvSpPr/>
          <p:nvPr/>
        </p:nvSpPr>
        <p:spPr>
          <a:xfrm>
            <a:off x="6164076" y="2295318"/>
            <a:ext cx="25848" cy="3616714"/>
          </a:xfrm>
          <a:prstGeom prst="line">
            <a:avLst/>
          </a:prstGeom>
          <a:ln w="66675" cap="rnd">
            <a:gradFill>
              <a:gsLst>
                <a:gs pos="0">
                  <a:srgbClr val="F502B3">
                    <a:alpha val="100000"/>
                  </a:srgbClr>
                </a:gs>
                <a:gs pos="50000">
                  <a:srgbClr val="1B1466">
                    <a:alpha val="100000"/>
                  </a:srgbClr>
                </a:gs>
                <a:gs pos="100000">
                  <a:srgbClr val="00B7FF">
                    <a:alpha val="100000"/>
                  </a:srgbClr>
                </a:gs>
              </a:gsLst>
              <a:lin ang="0"/>
            </a:gradFill>
            <a:prstDash val="sysDot"/>
            <a:headEnd type="none" w="sm" len="sm"/>
            <a:tailEnd type="none" w="sm" len="sm"/>
          </a:ln>
        </p:spPr>
        <p:txBody>
          <a:bodyPr/>
          <a:lstStyle/>
          <a:p>
            <a:pPr defTabSz="60966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2C5DA5-F2E7-B728-ECBB-7261373688FB}"/>
              </a:ext>
            </a:extLst>
          </p:cNvPr>
          <p:cNvSpPr txBox="1"/>
          <p:nvPr/>
        </p:nvSpPr>
        <p:spPr>
          <a:xfrm>
            <a:off x="537005" y="1735598"/>
            <a:ext cx="1069288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59616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FUTUROOT combines enterprise-grade data ingestion, usable process diagnostics, monitoring and AI-enabled action.</a:t>
            </a:r>
            <a:endParaRPr lang="en-US" sz="1200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6C03202-6CA8-E466-F235-60EDCD325E70}"/>
              </a:ext>
            </a:extLst>
          </p:cNvPr>
          <p:cNvGrpSpPr/>
          <p:nvPr/>
        </p:nvGrpSpPr>
        <p:grpSpPr>
          <a:xfrm>
            <a:off x="6996110" y="2336190"/>
            <a:ext cx="4341558" cy="3576461"/>
            <a:chOff x="10513214" y="3229282"/>
            <a:chExt cx="6512337" cy="5364691"/>
          </a:xfrm>
        </p:grpSpPr>
        <p:grpSp>
          <p:nvGrpSpPr>
            <p:cNvPr id="209" name="Group 208">
              <a:extLst>
                <a:ext uri="{FF2B5EF4-FFF2-40B4-BE49-F238E27FC236}">
                  <a16:creationId xmlns:a16="http://schemas.microsoft.com/office/drawing/2014/main" id="{72B27AF6-6779-4AB5-5468-1120E3BF1EC1}"/>
                </a:ext>
              </a:extLst>
            </p:cNvPr>
            <p:cNvGrpSpPr/>
            <p:nvPr/>
          </p:nvGrpSpPr>
          <p:grpSpPr>
            <a:xfrm>
              <a:off x="10529820" y="3229282"/>
              <a:ext cx="6495731" cy="3753291"/>
              <a:chOff x="6667489" y="3261070"/>
              <a:chExt cx="5143063" cy="2936530"/>
            </a:xfrm>
          </p:grpSpPr>
          <p:grpSp>
            <p:nvGrpSpPr>
              <p:cNvPr id="148" name="Group 147">
                <a:extLst>
                  <a:ext uri="{FF2B5EF4-FFF2-40B4-BE49-F238E27FC236}">
                    <a16:creationId xmlns:a16="http://schemas.microsoft.com/office/drawing/2014/main" id="{930DAFBF-3EFB-AF22-1771-E929FC856CC1}"/>
                  </a:ext>
                </a:extLst>
              </p:cNvPr>
              <p:cNvGrpSpPr/>
              <p:nvPr/>
            </p:nvGrpSpPr>
            <p:grpSpPr>
              <a:xfrm>
                <a:off x="6680189" y="3261070"/>
                <a:ext cx="5130363" cy="1352399"/>
                <a:chOff x="5915857" y="2049439"/>
                <a:chExt cx="7152403" cy="1605904"/>
              </a:xfrm>
            </p:grpSpPr>
            <p:sp>
              <p:nvSpPr>
                <p:cNvPr id="126" name="Shape 6">
                  <a:extLst>
                    <a:ext uri="{FF2B5EF4-FFF2-40B4-BE49-F238E27FC236}">
                      <a16:creationId xmlns:a16="http://schemas.microsoft.com/office/drawing/2014/main" id="{D2E24EB9-1B4A-7D82-B575-2753684B27A6}"/>
                    </a:ext>
                  </a:extLst>
                </p:cNvPr>
                <p:cNvSpPr/>
                <p:nvPr/>
              </p:nvSpPr>
              <p:spPr>
                <a:xfrm>
                  <a:off x="5915857" y="2049439"/>
                  <a:ext cx="7124261" cy="1467467"/>
                </a:xfrm>
                <a:prstGeom prst="rect">
                  <a:avLst/>
                </a:prstGeom>
                <a:solidFill>
                  <a:schemeClr val="bg1">
                    <a:lumMod val="95000"/>
                  </a:schemeClr>
                </a:solidFill>
                <a:ln w="6350">
                  <a:noFill/>
                  <a:prstDash val="solid"/>
                </a:ln>
                <a:effectLst>
                  <a:outerShdw blurRad="149987" dist="250190" dir="8460000" algn="ctr">
                    <a:srgbClr val="000000">
                      <a:alpha val="28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contrasting" dir="t">
                    <a:rot lat="0" lon="0" rev="1500000"/>
                  </a:lightRig>
                </a:scene3d>
                <a:sp3d prstMaterial="metal">
                  <a:bevelT w="88900" h="88900"/>
                </a:sp3d>
              </p:spPr>
              <p:txBody>
                <a:bodyPr/>
                <a:lstStyle/>
                <a:p>
                  <a:pPr defTabSz="609660"/>
                  <a:endParaRPr lang="en-GB" sz="1200">
                    <a:solidFill>
                      <a:prstClr val="black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27" name="Text 36">
                  <a:extLst>
                    <a:ext uri="{FF2B5EF4-FFF2-40B4-BE49-F238E27FC236}">
                      <a16:creationId xmlns:a16="http://schemas.microsoft.com/office/drawing/2014/main" id="{D82B4311-CC74-93A1-7555-41904C078CA3}"/>
                    </a:ext>
                  </a:extLst>
                </p:cNvPr>
                <p:cNvSpPr/>
                <p:nvPr/>
              </p:nvSpPr>
              <p:spPr>
                <a:xfrm>
                  <a:off x="6183148" y="2503199"/>
                  <a:ext cx="1280160" cy="59436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2000" b="1">
                      <a:solidFill>
                        <a:srgbClr val="672EBC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50+</a:t>
                  </a:r>
                  <a:endParaRPr lang="en-US" sz="2000">
                    <a:solidFill>
                      <a:srgbClr val="672EBC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28" name="Text 37">
                  <a:extLst>
                    <a:ext uri="{FF2B5EF4-FFF2-40B4-BE49-F238E27FC236}">
                      <a16:creationId xmlns:a16="http://schemas.microsoft.com/office/drawing/2014/main" id="{1995BC72-E886-03A2-98CD-DEBA0BBC7731}"/>
                    </a:ext>
                  </a:extLst>
                </p:cNvPr>
                <p:cNvSpPr/>
                <p:nvPr/>
              </p:nvSpPr>
              <p:spPr>
                <a:xfrm>
                  <a:off x="6183148" y="3124991"/>
                  <a:ext cx="1932558" cy="50292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r>
                    <a:rPr lang="en-US" sz="1050" i="1">
                      <a:solidFill>
                        <a:srgbClr val="555577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Enterprises served</a:t>
                  </a:r>
                  <a:endParaRPr lang="en-US" sz="1050" i="1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29" name="Text 36">
                  <a:extLst>
                    <a:ext uri="{FF2B5EF4-FFF2-40B4-BE49-F238E27FC236}">
                      <a16:creationId xmlns:a16="http://schemas.microsoft.com/office/drawing/2014/main" id="{9A55AE7D-5982-61F0-634C-2CDAD5D95189}"/>
                    </a:ext>
                  </a:extLst>
                </p:cNvPr>
                <p:cNvSpPr/>
                <p:nvPr/>
              </p:nvSpPr>
              <p:spPr>
                <a:xfrm>
                  <a:off x="8659425" y="2530631"/>
                  <a:ext cx="1406506" cy="59436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2000" b="1" dirty="0">
                      <a:solidFill>
                        <a:srgbClr val="672EBC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50M+</a:t>
                  </a:r>
                  <a:endParaRPr lang="en-US" sz="2000" dirty="0">
                    <a:solidFill>
                      <a:srgbClr val="672EBC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32" name="Text 37">
                  <a:extLst>
                    <a:ext uri="{FF2B5EF4-FFF2-40B4-BE49-F238E27FC236}">
                      <a16:creationId xmlns:a16="http://schemas.microsoft.com/office/drawing/2014/main" id="{3F1350A4-1417-61C5-38AA-AE2638FFE429}"/>
                    </a:ext>
                  </a:extLst>
                </p:cNvPr>
                <p:cNvSpPr/>
                <p:nvPr/>
              </p:nvSpPr>
              <p:spPr>
                <a:xfrm>
                  <a:off x="8659425" y="3152423"/>
                  <a:ext cx="1932558" cy="50292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r>
                    <a:rPr lang="en-US" sz="1050" i="1">
                      <a:solidFill>
                        <a:srgbClr val="555577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Case IDs on platform</a:t>
                  </a:r>
                  <a:endParaRPr lang="en-US" sz="1050" i="1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34" name="Text 36">
                  <a:extLst>
                    <a:ext uri="{FF2B5EF4-FFF2-40B4-BE49-F238E27FC236}">
                      <a16:creationId xmlns:a16="http://schemas.microsoft.com/office/drawing/2014/main" id="{F51F39C4-680C-CF67-3DFF-6E292402E8D7}"/>
                    </a:ext>
                  </a:extLst>
                </p:cNvPr>
                <p:cNvSpPr/>
                <p:nvPr/>
              </p:nvSpPr>
              <p:spPr>
                <a:xfrm>
                  <a:off x="11135702" y="2530631"/>
                  <a:ext cx="1280160" cy="59436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2000" b="1">
                      <a:solidFill>
                        <a:srgbClr val="672EBC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1K+</a:t>
                  </a:r>
                  <a:endParaRPr lang="en-US" sz="2000">
                    <a:solidFill>
                      <a:srgbClr val="672EBC"/>
                    </a:solidFill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35" name="Text 37">
                  <a:extLst>
                    <a:ext uri="{FF2B5EF4-FFF2-40B4-BE49-F238E27FC236}">
                      <a16:creationId xmlns:a16="http://schemas.microsoft.com/office/drawing/2014/main" id="{C6868D5F-DA75-F455-B372-848889DDCB6F}"/>
                    </a:ext>
                  </a:extLst>
                </p:cNvPr>
                <p:cNvSpPr/>
                <p:nvPr/>
              </p:nvSpPr>
              <p:spPr>
                <a:xfrm>
                  <a:off x="11135702" y="3152423"/>
                  <a:ext cx="1932558" cy="50292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t"/>
                <a:lstStyle/>
                <a:p>
                  <a:r>
                    <a:rPr lang="en-US" sz="1050" i="1">
                      <a:solidFill>
                        <a:srgbClr val="555577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Active Practitioners</a:t>
                  </a:r>
                  <a:endParaRPr lang="en-US" sz="1050" i="1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36" name="Shape 38">
                  <a:extLst>
                    <a:ext uri="{FF2B5EF4-FFF2-40B4-BE49-F238E27FC236}">
                      <a16:creationId xmlns:a16="http://schemas.microsoft.com/office/drawing/2014/main" id="{E7998F65-88BB-FFA4-1073-47BCE7EEAC09}"/>
                    </a:ext>
                  </a:extLst>
                </p:cNvPr>
                <p:cNvSpPr/>
                <p:nvPr/>
              </p:nvSpPr>
              <p:spPr>
                <a:xfrm>
                  <a:off x="8115706" y="2771399"/>
                  <a:ext cx="0" cy="651002"/>
                </a:xfrm>
                <a:prstGeom prst="line">
                  <a:avLst/>
                </a:prstGeom>
                <a:noFill/>
                <a:ln w="6350">
                  <a:solidFill>
                    <a:srgbClr val="CCCCDD"/>
                  </a:solidFill>
                  <a:prstDash val="solid"/>
                </a:ln>
              </p:spPr>
              <p:txBody>
                <a:bodyPr/>
                <a:lstStyle/>
                <a:p>
                  <a:endParaRPr lang="en-US" sz="120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37" name="Shape 38">
                  <a:extLst>
                    <a:ext uri="{FF2B5EF4-FFF2-40B4-BE49-F238E27FC236}">
                      <a16:creationId xmlns:a16="http://schemas.microsoft.com/office/drawing/2014/main" id="{60015417-BA87-7972-CAE0-AD4F71D35355}"/>
                    </a:ext>
                  </a:extLst>
                </p:cNvPr>
                <p:cNvSpPr/>
                <p:nvPr/>
              </p:nvSpPr>
              <p:spPr>
                <a:xfrm>
                  <a:off x="10800501" y="2771399"/>
                  <a:ext cx="0" cy="667512"/>
                </a:xfrm>
                <a:prstGeom prst="line">
                  <a:avLst/>
                </a:prstGeom>
                <a:noFill/>
                <a:ln w="6350">
                  <a:solidFill>
                    <a:srgbClr val="CCCCDD"/>
                  </a:solidFill>
                  <a:prstDash val="solid"/>
                </a:ln>
              </p:spPr>
              <p:txBody>
                <a:bodyPr/>
                <a:lstStyle/>
                <a:p>
                  <a:endParaRPr lang="en-US" sz="120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46" name="Text 35">
                  <a:extLst>
                    <a:ext uri="{FF2B5EF4-FFF2-40B4-BE49-F238E27FC236}">
                      <a16:creationId xmlns:a16="http://schemas.microsoft.com/office/drawing/2014/main" id="{5ACD0C55-F99F-0D0A-EC3D-E7BBDC96B8B8}"/>
                    </a:ext>
                  </a:extLst>
                </p:cNvPr>
                <p:cNvSpPr/>
                <p:nvPr/>
              </p:nvSpPr>
              <p:spPr>
                <a:xfrm>
                  <a:off x="6003940" y="2121007"/>
                  <a:ext cx="2743200" cy="20116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800" b="1" kern="0" spc="200" dirty="0">
                      <a:solidFill>
                        <a:srgbClr val="5B2D9E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BY THE NUMBERS</a:t>
                  </a:r>
                  <a:endParaRPr lang="en-US" sz="800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</p:grpSp>
          <p:grpSp>
            <p:nvGrpSpPr>
              <p:cNvPr id="161" name="Group 160">
                <a:extLst>
                  <a:ext uri="{FF2B5EF4-FFF2-40B4-BE49-F238E27FC236}">
                    <a16:creationId xmlns:a16="http://schemas.microsoft.com/office/drawing/2014/main" id="{D5A76596-5291-D324-A5F1-F97A5E47BFB5}"/>
                  </a:ext>
                </a:extLst>
              </p:cNvPr>
              <p:cNvGrpSpPr/>
              <p:nvPr/>
            </p:nvGrpSpPr>
            <p:grpSpPr>
              <a:xfrm>
                <a:off x="6667489" y="4695543"/>
                <a:ext cx="5110177" cy="1502057"/>
                <a:chOff x="8873903" y="5189982"/>
                <a:chExt cx="3164840" cy="1462815"/>
              </a:xfrm>
            </p:grpSpPr>
            <p:sp>
              <p:nvSpPr>
                <p:cNvPr id="162" name="Shape 44">
                  <a:extLst>
                    <a:ext uri="{FF2B5EF4-FFF2-40B4-BE49-F238E27FC236}">
                      <a16:creationId xmlns:a16="http://schemas.microsoft.com/office/drawing/2014/main" id="{A5B7F9B6-5D99-B34D-BDC7-F71FF464719B}"/>
                    </a:ext>
                  </a:extLst>
                </p:cNvPr>
                <p:cNvSpPr>
                  <a:spLocks/>
                </p:cNvSpPr>
                <p:nvPr/>
              </p:nvSpPr>
              <p:spPr>
                <a:xfrm>
                  <a:off x="8873903" y="5189982"/>
                  <a:ext cx="3164840" cy="1462815"/>
                </a:xfrm>
                <a:prstGeom prst="roundRect">
                  <a:avLst>
                    <a:gd name="adj" fmla="val 9721"/>
                  </a:avLst>
                </a:prstGeom>
                <a:solidFill>
                  <a:srgbClr val="3B1A6B"/>
                </a:solidFill>
                <a:ln w="12700">
                  <a:noFill/>
                  <a:prstDash val="solid"/>
                </a:ln>
                <a:effectLst>
                  <a:outerShdw blurRad="190500" dist="228600" dir="2700000" algn="ctr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prstMaterial="matte">
                  <a:bevelT w="127000" h="63500"/>
                </a:sp3d>
              </p:spPr>
              <p:txBody>
                <a:bodyPr/>
                <a:lstStyle/>
                <a:p>
                  <a:endParaRPr lang="en-US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65" name="Text 45">
                  <a:extLst>
                    <a:ext uri="{FF2B5EF4-FFF2-40B4-BE49-F238E27FC236}">
                      <a16:creationId xmlns:a16="http://schemas.microsoft.com/office/drawing/2014/main" id="{4538DC3D-D9B2-A063-2352-6044217CB674}"/>
                    </a:ext>
                  </a:extLst>
                </p:cNvPr>
                <p:cNvSpPr/>
                <p:nvPr/>
              </p:nvSpPr>
              <p:spPr>
                <a:xfrm>
                  <a:off x="9012673" y="5446936"/>
                  <a:ext cx="2377440" cy="20116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800" b="1" kern="0" spc="200">
                      <a:solidFill>
                        <a:srgbClr val="AAAACC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BACKED BY</a:t>
                  </a:r>
                  <a:endParaRPr lang="en-US" sz="80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66" name="Text 46">
                  <a:extLst>
                    <a:ext uri="{FF2B5EF4-FFF2-40B4-BE49-F238E27FC236}">
                      <a16:creationId xmlns:a16="http://schemas.microsoft.com/office/drawing/2014/main" id="{B3698A8E-65DA-473F-E59C-9C8AB90DEC06}"/>
                    </a:ext>
                  </a:extLst>
                </p:cNvPr>
                <p:cNvSpPr/>
                <p:nvPr/>
              </p:nvSpPr>
              <p:spPr>
                <a:xfrm>
                  <a:off x="9648482" y="5301457"/>
                  <a:ext cx="1383579" cy="384048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b="1" dirty="0" err="1">
                      <a:solidFill>
                        <a:srgbClr val="FFFFFF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Percipere</a:t>
                  </a:r>
                  <a:endParaRPr lang="en-US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69" name="Text 47">
                  <a:extLst>
                    <a:ext uri="{FF2B5EF4-FFF2-40B4-BE49-F238E27FC236}">
                      <a16:creationId xmlns:a16="http://schemas.microsoft.com/office/drawing/2014/main" id="{F7482268-8F3A-5F56-BBF9-31C149434BBD}"/>
                    </a:ext>
                  </a:extLst>
                </p:cNvPr>
                <p:cNvSpPr/>
                <p:nvPr/>
              </p:nvSpPr>
              <p:spPr>
                <a:xfrm>
                  <a:off x="9033066" y="5710334"/>
                  <a:ext cx="2377440" cy="256032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r>
                    <a:rPr lang="en-US" sz="900" i="1">
                      <a:solidFill>
                        <a:srgbClr val="BBBBDD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300+ employee ERP &amp; AI Gold Partner</a:t>
                  </a:r>
                  <a:endParaRPr lang="en-US" sz="90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74" name="Text 48">
                  <a:extLst>
                    <a:ext uri="{FF2B5EF4-FFF2-40B4-BE49-F238E27FC236}">
                      <a16:creationId xmlns:a16="http://schemas.microsoft.com/office/drawing/2014/main" id="{FC5A6DF9-B0B8-FFA9-4381-E4152B1359D0}"/>
                    </a:ext>
                  </a:extLst>
                </p:cNvPr>
                <p:cNvSpPr/>
                <p:nvPr/>
              </p:nvSpPr>
              <p:spPr>
                <a:xfrm>
                  <a:off x="9227132" y="6075761"/>
                  <a:ext cx="2377440" cy="182880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r"/>
                  <a:r>
                    <a:rPr lang="en-US" sz="700" b="1" kern="0" spc="100" dirty="0">
                      <a:solidFill>
                        <a:srgbClr val="AAAACC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SECURITY &amp; COMPLIANCE</a:t>
                  </a:r>
                  <a:endParaRPr lang="en-US" sz="700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75" name="Shape 49">
                  <a:extLst>
                    <a:ext uri="{FF2B5EF4-FFF2-40B4-BE49-F238E27FC236}">
                      <a16:creationId xmlns:a16="http://schemas.microsoft.com/office/drawing/2014/main" id="{D326F9F7-3552-E1AD-DD92-155E860C4E1B}"/>
                    </a:ext>
                  </a:extLst>
                </p:cNvPr>
                <p:cNvSpPr/>
                <p:nvPr/>
              </p:nvSpPr>
              <p:spPr>
                <a:xfrm>
                  <a:off x="9048219" y="6267931"/>
                  <a:ext cx="749808" cy="214638"/>
                </a:xfrm>
                <a:prstGeom prst="rect">
                  <a:avLst/>
                </a:prstGeom>
                <a:solidFill>
                  <a:srgbClr val="3BCCFF"/>
                </a:solidFill>
                <a:ln w="12700">
                  <a:solidFill>
                    <a:srgbClr val="1B6CA8"/>
                  </a:solidFill>
                  <a:prstDash val="solid"/>
                </a:ln>
              </p:spPr>
              <p:txBody>
                <a:bodyPr/>
                <a:lstStyle/>
                <a:p>
                  <a:endParaRPr lang="en-US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76" name="Text 50">
                  <a:extLst>
                    <a:ext uri="{FF2B5EF4-FFF2-40B4-BE49-F238E27FC236}">
                      <a16:creationId xmlns:a16="http://schemas.microsoft.com/office/drawing/2014/main" id="{6965C2DC-A1E5-AFC9-2D8F-FEA2AD7ED2B5}"/>
                    </a:ext>
                  </a:extLst>
                </p:cNvPr>
                <p:cNvSpPr/>
                <p:nvPr/>
              </p:nvSpPr>
              <p:spPr>
                <a:xfrm>
                  <a:off x="9164859" y="6274871"/>
                  <a:ext cx="530352" cy="23774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/>
                  <a:r>
                    <a:rPr lang="en-US" sz="800" b="1" dirty="0">
                      <a:solidFill>
                        <a:srgbClr val="FFFFFF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SOC 2</a:t>
                  </a:r>
                  <a:endParaRPr lang="en-US" sz="800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77" name="Shape 51">
                  <a:extLst>
                    <a:ext uri="{FF2B5EF4-FFF2-40B4-BE49-F238E27FC236}">
                      <a16:creationId xmlns:a16="http://schemas.microsoft.com/office/drawing/2014/main" id="{57AC7A8B-440D-82ED-9AF1-73F32E6F2447}"/>
                    </a:ext>
                  </a:extLst>
                </p:cNvPr>
                <p:cNvSpPr/>
                <p:nvPr/>
              </p:nvSpPr>
              <p:spPr>
                <a:xfrm>
                  <a:off x="9965368" y="6258641"/>
                  <a:ext cx="749808" cy="237744"/>
                </a:xfrm>
                <a:prstGeom prst="rect">
                  <a:avLst/>
                </a:prstGeom>
                <a:solidFill>
                  <a:srgbClr val="00C896"/>
                </a:solidFill>
                <a:ln w="12700">
                  <a:solidFill>
                    <a:srgbClr val="0F7A5A"/>
                  </a:solidFill>
                  <a:prstDash val="solid"/>
                </a:ln>
              </p:spPr>
              <p:txBody>
                <a:bodyPr/>
                <a:lstStyle/>
                <a:p>
                  <a:endParaRPr lang="en-US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78" name="Text 52">
                  <a:extLst>
                    <a:ext uri="{FF2B5EF4-FFF2-40B4-BE49-F238E27FC236}">
                      <a16:creationId xmlns:a16="http://schemas.microsoft.com/office/drawing/2014/main" id="{53D0327C-0B4C-BB5A-6DD6-4C55758DA958}"/>
                    </a:ext>
                  </a:extLst>
                </p:cNvPr>
                <p:cNvSpPr/>
                <p:nvPr/>
              </p:nvSpPr>
              <p:spPr>
                <a:xfrm>
                  <a:off x="9965368" y="6258641"/>
                  <a:ext cx="749808" cy="23774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/>
                  <a:r>
                    <a:rPr lang="en-US" sz="800" b="1">
                      <a:solidFill>
                        <a:srgbClr val="FFFFFF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ISO 27001</a:t>
                  </a:r>
                  <a:endParaRPr lang="en-US" sz="80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79" name="Shape 53">
                  <a:extLst>
                    <a:ext uri="{FF2B5EF4-FFF2-40B4-BE49-F238E27FC236}">
                      <a16:creationId xmlns:a16="http://schemas.microsoft.com/office/drawing/2014/main" id="{AB42F348-A219-1E75-59F6-3D1A018B5951}"/>
                    </a:ext>
                  </a:extLst>
                </p:cNvPr>
                <p:cNvSpPr/>
                <p:nvPr/>
              </p:nvSpPr>
              <p:spPr>
                <a:xfrm>
                  <a:off x="10857425" y="6260991"/>
                  <a:ext cx="747146" cy="221578"/>
                </a:xfrm>
                <a:prstGeom prst="rect">
                  <a:avLst/>
                </a:prstGeom>
                <a:solidFill>
                  <a:srgbClr val="7C3AED"/>
                </a:solidFill>
                <a:ln w="12700">
                  <a:solidFill>
                    <a:srgbClr val="7A3080"/>
                  </a:solidFill>
                  <a:prstDash val="solid"/>
                </a:ln>
              </p:spPr>
              <p:txBody>
                <a:bodyPr/>
                <a:lstStyle/>
                <a:p>
                  <a:endParaRPr lang="en-US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80" name="Text 54">
                  <a:extLst>
                    <a:ext uri="{FF2B5EF4-FFF2-40B4-BE49-F238E27FC236}">
                      <a16:creationId xmlns:a16="http://schemas.microsoft.com/office/drawing/2014/main" id="{A9EFA08F-AB1B-141F-CAF2-4E5FA474AFDC}"/>
                    </a:ext>
                  </a:extLst>
                </p:cNvPr>
                <p:cNvSpPr/>
                <p:nvPr/>
              </p:nvSpPr>
              <p:spPr>
                <a:xfrm>
                  <a:off x="10783264" y="6288653"/>
                  <a:ext cx="530352" cy="237744"/>
                </a:xfrm>
                <a:prstGeom prst="rect">
                  <a:avLst/>
                </a:prstGeom>
                <a:noFill/>
                <a:ln/>
              </p:spPr>
              <p:txBody>
                <a:bodyPr wrap="square" lIns="0" tIns="0" rIns="0" bIns="0" rtlCol="0" anchor="ctr"/>
                <a:lstStyle/>
                <a:p>
                  <a:pPr algn="ctr"/>
                  <a:r>
                    <a:rPr lang="en-US" sz="800" b="1" dirty="0">
                      <a:solidFill>
                        <a:srgbClr val="FFFFFF"/>
                      </a:solidFill>
                      <a:latin typeface="Lato" panose="020F0502020204030203" pitchFamily="34" charset="0"/>
                      <a:ea typeface="Lato" panose="020F0502020204030203" pitchFamily="34" charset="0"/>
                      <a:cs typeface="Lato" panose="020F0502020204030203" pitchFamily="34" charset="0"/>
                    </a:rPr>
                    <a:t>GDPR</a:t>
                  </a:r>
                  <a:endParaRPr lang="en-US" sz="800" dirty="0">
                    <a:latin typeface="Lato" panose="020F0502020204030203" pitchFamily="34" charset="0"/>
                    <a:ea typeface="Lato" panose="020F0502020204030203" pitchFamily="34" charset="0"/>
                    <a:cs typeface="Lato" panose="020F0502020204030203" pitchFamily="34" charset="0"/>
                  </a:endParaRPr>
                </a:p>
              </p:txBody>
            </p:sp>
            <p:sp>
              <p:nvSpPr>
                <p:cNvPr id="181" name="Freeform 5">
                  <a:extLst>
                    <a:ext uri="{FF2B5EF4-FFF2-40B4-BE49-F238E27FC236}">
                      <a16:creationId xmlns:a16="http://schemas.microsoft.com/office/drawing/2014/main" id="{283C0CEE-4192-D4C2-117E-CF4A0E5DDE21}"/>
                    </a:ext>
                  </a:extLst>
                </p:cNvPr>
                <p:cNvSpPr/>
                <p:nvPr/>
              </p:nvSpPr>
              <p:spPr>
                <a:xfrm>
                  <a:off x="11649134" y="5374485"/>
                  <a:ext cx="178779" cy="33584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90326" h="830560">
                      <a:moveTo>
                        <a:pt x="0" y="0"/>
                      </a:moveTo>
                      <a:lnTo>
                        <a:pt x="1090326" y="0"/>
                      </a:lnTo>
                      <a:lnTo>
                        <a:pt x="1090326" y="830560"/>
                      </a:lnTo>
                      <a:lnTo>
                        <a:pt x="0" y="83056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blipFill>
                  <a:blip r:embed="rId8"/>
                  <a:stretch>
                    <a:fillRect l="-99998" t="-18045" r="-106618" b="-61622"/>
                  </a:stretch>
                </a:blipFill>
              </p:spPr>
              <p:txBody>
                <a:bodyPr/>
                <a:lstStyle/>
                <a:p>
                  <a:pPr defTabSz="914491"/>
                  <a:endParaRPr lang="en-US">
                    <a:solidFill>
                      <a:prstClr val="black"/>
                    </a:solidFill>
                    <a:latin typeface="Calibri"/>
                  </a:endParaRPr>
                </a:p>
              </p:txBody>
            </p:sp>
          </p:grpSp>
        </p:grpSp>
        <p:sp>
          <p:nvSpPr>
            <p:cNvPr id="5" name="Rounded Rectangular Callout 4">
              <a:extLst>
                <a:ext uri="{FF2B5EF4-FFF2-40B4-BE49-F238E27FC236}">
                  <a16:creationId xmlns:a16="http://schemas.microsoft.com/office/drawing/2014/main" id="{50BC5127-00D8-DE1A-179A-779C6A6BEAE7}"/>
                </a:ext>
              </a:extLst>
            </p:cNvPr>
            <p:cNvSpPr/>
            <p:nvPr/>
          </p:nvSpPr>
          <p:spPr>
            <a:xfrm>
              <a:off x="10513214" y="7173076"/>
              <a:ext cx="6512337" cy="1420897"/>
            </a:xfrm>
            <a:prstGeom prst="wedgeRoundRectCallout">
              <a:avLst>
                <a:gd name="adj1" fmla="val -52360"/>
                <a:gd name="adj2" fmla="val 5318"/>
                <a:gd name="adj3" fmla="val 16667"/>
              </a:avLst>
            </a:prstGeom>
            <a:solidFill>
              <a:srgbClr val="33087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 11">
              <a:extLst>
                <a:ext uri="{FF2B5EF4-FFF2-40B4-BE49-F238E27FC236}">
                  <a16:creationId xmlns:a16="http://schemas.microsoft.com/office/drawing/2014/main" id="{72AD6621-84E7-095D-45C3-A9B8251E832C}"/>
                </a:ext>
              </a:extLst>
            </p:cNvPr>
            <p:cNvSpPr/>
            <p:nvPr/>
          </p:nvSpPr>
          <p:spPr>
            <a:xfrm>
              <a:off x="10930589" y="7588327"/>
              <a:ext cx="5774158" cy="76264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/>
              <a:r>
                <a:rPr lang="en-US" sz="1067" b="1" dirty="0">
                  <a:solidFill>
                    <a:srgbClr val="FFFFFF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Partners lead with speed, usability and ERP depth: FUTUROOT is a modular platform for discovering, monitoring and acting on process performance</a:t>
              </a:r>
              <a:endParaRPr lang="en-US" sz="1067" dirty="0"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774356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B2FB2E-3913-87A8-7637-C1A06E5AA7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5AE637-4796-8540-3D99-36D0BBB42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GB" dirty="0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F64C8948-E8DE-4DAD-F448-DD9DA5139D7A}"/>
              </a:ext>
            </a:extLst>
          </p:cNvPr>
          <p:cNvSpPr/>
          <p:nvPr/>
        </p:nvSpPr>
        <p:spPr>
          <a:xfrm>
            <a:off x="479089" y="261836"/>
            <a:ext cx="12010743" cy="54038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>
            <a:defPPr>
              <a:defRPr lang="en-US"/>
            </a:defPPr>
            <a:lvl1pPr marL="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972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459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9456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74320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9184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4048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89120" algn="l" defTabSz="1097280" rtl="0" eaLnBrk="1" latinLnBrk="0" hangingPunct="1">
              <a:defRPr sz="21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761970">
              <a:lnSpc>
                <a:spcPts val="2745"/>
              </a:lnSpc>
              <a:defRPr/>
            </a:pPr>
            <a:r>
              <a:rPr lang="en-US" sz="1333" b="1" dirty="0">
                <a:solidFill>
                  <a:srgbClr val="68CFF4"/>
                </a:solidFill>
                <a:latin typeface="Calibri Light" panose="020F0302020204030204"/>
                <a:ea typeface="Lato" panose="020F0502020204030203" pitchFamily="34" charset="0"/>
                <a:cs typeface="Calibri" panose="020F0502020204030204" pitchFamily="34" charset="0"/>
              </a:rPr>
              <a:t>AT A GLANCE...</a:t>
            </a:r>
          </a:p>
          <a:p>
            <a:pPr>
              <a:lnSpc>
                <a:spcPts val="3458"/>
              </a:lnSpc>
            </a:pPr>
            <a:r>
              <a:rPr lang="en-US" sz="3000" b="1" dirty="0">
                <a:ea typeface="Calibri"/>
                <a:cs typeface="Calibri"/>
              </a:rPr>
              <a:t>FUTUROOT LANDSCAPE</a:t>
            </a:r>
            <a:endParaRPr lang="en-US" sz="3000" dirty="0">
              <a:ea typeface="Calibri"/>
              <a:cs typeface="Calibri"/>
            </a:endParaRP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899401AE-FF06-80EB-9C81-B0A62D0F0999}"/>
              </a:ext>
            </a:extLst>
          </p:cNvPr>
          <p:cNvSpPr/>
          <p:nvPr/>
        </p:nvSpPr>
        <p:spPr>
          <a:xfrm>
            <a:off x="479089" y="1227914"/>
            <a:ext cx="914400" cy="3657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/>
          <a:lstStyle/>
          <a:p>
            <a:pPr defTabSz="609606"/>
            <a:endParaRPr lang="en-GB">
              <a:solidFill>
                <a:prstClr val="black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pSp>
        <p:nvGrpSpPr>
          <p:cNvPr id="210" name="Group 209">
            <a:extLst>
              <a:ext uri="{FF2B5EF4-FFF2-40B4-BE49-F238E27FC236}">
                <a16:creationId xmlns:a16="http://schemas.microsoft.com/office/drawing/2014/main" id="{E7A796E1-0E99-9BE0-7C4D-E75CDE0C4768}"/>
              </a:ext>
            </a:extLst>
          </p:cNvPr>
          <p:cNvGrpSpPr/>
          <p:nvPr/>
        </p:nvGrpSpPr>
        <p:grpSpPr>
          <a:xfrm>
            <a:off x="800046" y="1622194"/>
            <a:ext cx="10157514" cy="4452258"/>
            <a:chOff x="1380679" y="2184377"/>
            <a:chExt cx="12189017" cy="5342710"/>
          </a:xfrm>
        </p:grpSpPr>
        <p:grpSp>
          <p:nvGrpSpPr>
            <p:cNvPr id="8" name="Group 2">
              <a:extLst>
                <a:ext uri="{FF2B5EF4-FFF2-40B4-BE49-F238E27FC236}">
                  <a16:creationId xmlns:a16="http://schemas.microsoft.com/office/drawing/2014/main" id="{39C560AE-66D8-CA97-590E-17844ACECDBD}"/>
                </a:ext>
              </a:extLst>
            </p:cNvPr>
            <p:cNvGrpSpPr/>
            <p:nvPr/>
          </p:nvGrpSpPr>
          <p:grpSpPr>
            <a:xfrm>
              <a:off x="3688626" y="3282723"/>
              <a:ext cx="7068579" cy="675343"/>
              <a:chOff x="0" y="0"/>
              <a:chExt cx="13747737" cy="1410827"/>
            </a:xfrm>
          </p:grpSpPr>
          <p:sp>
            <p:nvSpPr>
              <p:cNvPr id="9" name="Freeform 3">
                <a:extLst>
                  <a:ext uri="{FF2B5EF4-FFF2-40B4-BE49-F238E27FC236}">
                    <a16:creationId xmlns:a16="http://schemas.microsoft.com/office/drawing/2014/main" id="{24A25C03-84C2-A83B-822D-2874220715E7}"/>
                  </a:ext>
                </a:extLst>
              </p:cNvPr>
              <p:cNvSpPr/>
              <p:nvPr/>
            </p:nvSpPr>
            <p:spPr>
              <a:xfrm>
                <a:off x="0" y="0"/>
                <a:ext cx="13747750" cy="1410827"/>
              </a:xfrm>
              <a:custGeom>
                <a:avLst/>
                <a:gdLst/>
                <a:ahLst/>
                <a:cxnLst/>
                <a:rect l="l" t="t" r="r" b="b"/>
                <a:pathLst>
                  <a:path w="13747750" h="1410827">
                    <a:moveTo>
                      <a:pt x="0" y="61278"/>
                    </a:moveTo>
                    <a:cubicBezTo>
                      <a:pt x="0" y="27437"/>
                      <a:pt x="136017" y="0"/>
                      <a:pt x="303784" y="0"/>
                    </a:cubicBezTo>
                    <a:lnTo>
                      <a:pt x="13443965" y="0"/>
                    </a:lnTo>
                    <a:cubicBezTo>
                      <a:pt x="13611732" y="0"/>
                      <a:pt x="13747750" y="27437"/>
                      <a:pt x="13747750" y="61278"/>
                    </a:cubicBezTo>
                    <a:lnTo>
                      <a:pt x="13747750" y="1349550"/>
                    </a:lnTo>
                    <a:cubicBezTo>
                      <a:pt x="13747750" y="1383391"/>
                      <a:pt x="13611732" y="1410827"/>
                      <a:pt x="13443965" y="1410827"/>
                    </a:cubicBezTo>
                    <a:lnTo>
                      <a:pt x="303784" y="1410827"/>
                    </a:lnTo>
                    <a:cubicBezTo>
                      <a:pt x="136017" y="1410827"/>
                      <a:pt x="0" y="1383391"/>
                      <a:pt x="0" y="13495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23812" cap="sq">
                <a:solidFill>
                  <a:srgbClr val="4472C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0" name="Group 6">
              <a:extLst>
                <a:ext uri="{FF2B5EF4-FFF2-40B4-BE49-F238E27FC236}">
                  <a16:creationId xmlns:a16="http://schemas.microsoft.com/office/drawing/2014/main" id="{58E4834B-E57B-D559-D02F-ED449850D61A}"/>
                </a:ext>
              </a:extLst>
            </p:cNvPr>
            <p:cNvGrpSpPr/>
            <p:nvPr/>
          </p:nvGrpSpPr>
          <p:grpSpPr>
            <a:xfrm>
              <a:off x="3680003" y="3515717"/>
              <a:ext cx="7068579" cy="3070563"/>
              <a:chOff x="0" y="0"/>
              <a:chExt cx="13747737" cy="6414567"/>
            </a:xfrm>
          </p:grpSpPr>
          <p:sp>
            <p:nvSpPr>
              <p:cNvPr id="11" name="Freeform 7">
                <a:extLst>
                  <a:ext uri="{FF2B5EF4-FFF2-40B4-BE49-F238E27FC236}">
                    <a16:creationId xmlns:a16="http://schemas.microsoft.com/office/drawing/2014/main" id="{81E9DCED-7933-392C-B5A7-2DE0C8CA5FED}"/>
                  </a:ext>
                </a:extLst>
              </p:cNvPr>
              <p:cNvSpPr/>
              <p:nvPr/>
            </p:nvSpPr>
            <p:spPr>
              <a:xfrm>
                <a:off x="0" y="0"/>
                <a:ext cx="13747750" cy="6414567"/>
              </a:xfrm>
              <a:custGeom>
                <a:avLst/>
                <a:gdLst/>
                <a:ahLst/>
                <a:cxnLst/>
                <a:rect l="l" t="t" r="r" b="b"/>
                <a:pathLst>
                  <a:path w="13747750" h="6414567">
                    <a:moveTo>
                      <a:pt x="0" y="278611"/>
                    </a:moveTo>
                    <a:cubicBezTo>
                      <a:pt x="0" y="124746"/>
                      <a:pt x="136017" y="0"/>
                      <a:pt x="303784" y="0"/>
                    </a:cubicBezTo>
                    <a:lnTo>
                      <a:pt x="13443965" y="0"/>
                    </a:lnTo>
                    <a:cubicBezTo>
                      <a:pt x="13611732" y="0"/>
                      <a:pt x="13747750" y="124746"/>
                      <a:pt x="13747750" y="278611"/>
                    </a:cubicBezTo>
                    <a:lnTo>
                      <a:pt x="13747750" y="6135957"/>
                    </a:lnTo>
                    <a:cubicBezTo>
                      <a:pt x="13747750" y="6289822"/>
                      <a:pt x="13611732" y="6414567"/>
                      <a:pt x="13443965" y="6414567"/>
                    </a:cubicBezTo>
                    <a:lnTo>
                      <a:pt x="303784" y="6414567"/>
                    </a:lnTo>
                    <a:cubicBezTo>
                      <a:pt x="136017" y="6414567"/>
                      <a:pt x="0" y="6289822"/>
                      <a:pt x="0" y="6135957"/>
                    </a:cubicBezTo>
                    <a:close/>
                  </a:path>
                </a:pathLst>
              </a:custGeom>
              <a:solidFill>
                <a:srgbClr val="2620B1"/>
              </a:solidFill>
              <a:ln w="23812" cap="sq">
                <a:solidFill>
                  <a:srgbClr val="4472C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 dirty="0"/>
              </a:p>
            </p:txBody>
          </p:sp>
        </p:grpSp>
        <p:grpSp>
          <p:nvGrpSpPr>
            <p:cNvPr id="12" name="Group 8">
              <a:extLst>
                <a:ext uri="{FF2B5EF4-FFF2-40B4-BE49-F238E27FC236}">
                  <a16:creationId xmlns:a16="http://schemas.microsoft.com/office/drawing/2014/main" id="{0C65DC02-9E23-E152-B82A-28B5A68698F9}"/>
                </a:ext>
              </a:extLst>
            </p:cNvPr>
            <p:cNvGrpSpPr/>
            <p:nvPr/>
          </p:nvGrpSpPr>
          <p:grpSpPr>
            <a:xfrm>
              <a:off x="3647108" y="2184377"/>
              <a:ext cx="3408888" cy="790482"/>
              <a:chOff x="-1169599" y="0"/>
              <a:chExt cx="6671874" cy="1661795"/>
            </a:xfrm>
          </p:grpSpPr>
          <p:sp>
            <p:nvSpPr>
              <p:cNvPr id="13" name="Freeform 9">
                <a:extLst>
                  <a:ext uri="{FF2B5EF4-FFF2-40B4-BE49-F238E27FC236}">
                    <a16:creationId xmlns:a16="http://schemas.microsoft.com/office/drawing/2014/main" id="{E69F2141-B356-1F52-1273-888700860B9F}"/>
                  </a:ext>
                </a:extLst>
              </p:cNvPr>
              <p:cNvSpPr/>
              <p:nvPr/>
            </p:nvSpPr>
            <p:spPr>
              <a:xfrm>
                <a:off x="-1169599" y="0"/>
                <a:ext cx="6671874" cy="1661795"/>
              </a:xfrm>
              <a:custGeom>
                <a:avLst/>
                <a:gdLst/>
                <a:ahLst/>
                <a:cxnLst/>
                <a:rect l="l" t="t" r="r" b="b"/>
                <a:pathLst>
                  <a:path w="5502275" h="1661795">
                    <a:moveTo>
                      <a:pt x="0" y="184658"/>
                    </a:moveTo>
                    <a:cubicBezTo>
                      <a:pt x="0" y="82677"/>
                      <a:pt x="82677" y="0"/>
                      <a:pt x="184658" y="0"/>
                    </a:cubicBezTo>
                    <a:lnTo>
                      <a:pt x="5317617" y="0"/>
                    </a:lnTo>
                    <a:cubicBezTo>
                      <a:pt x="5419598" y="0"/>
                      <a:pt x="5502275" y="82677"/>
                      <a:pt x="5502275" y="184658"/>
                    </a:cubicBezTo>
                    <a:lnTo>
                      <a:pt x="5502275" y="1477137"/>
                    </a:lnTo>
                    <a:cubicBezTo>
                      <a:pt x="5502275" y="1579118"/>
                      <a:pt x="5419598" y="1661795"/>
                      <a:pt x="5317617" y="1661795"/>
                    </a:cubicBezTo>
                    <a:lnTo>
                      <a:pt x="184658" y="1661795"/>
                    </a:lnTo>
                    <a:cubicBezTo>
                      <a:pt x="82677" y="1661795"/>
                      <a:pt x="0" y="1579118"/>
                      <a:pt x="0" y="1477137"/>
                    </a:cubicBezTo>
                    <a:close/>
                  </a:path>
                </a:pathLst>
              </a:custGeom>
              <a:solidFill>
                <a:srgbClr val="68CFF4"/>
              </a:solidFill>
              <a:ln w="11906" cap="sq">
                <a:solidFill>
                  <a:srgbClr val="CC87E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4" name="Group 10">
              <a:extLst>
                <a:ext uri="{FF2B5EF4-FFF2-40B4-BE49-F238E27FC236}">
                  <a16:creationId xmlns:a16="http://schemas.microsoft.com/office/drawing/2014/main" id="{70AA2D38-EF43-1289-A3BC-21F0C2769CFA}"/>
                </a:ext>
              </a:extLst>
            </p:cNvPr>
            <p:cNvGrpSpPr/>
            <p:nvPr/>
          </p:nvGrpSpPr>
          <p:grpSpPr>
            <a:xfrm>
              <a:off x="4233251" y="2236048"/>
              <a:ext cx="2898690" cy="230480"/>
              <a:chOff x="-798434" y="-9039"/>
              <a:chExt cx="5673314" cy="484527"/>
            </a:xfrm>
          </p:grpSpPr>
          <p:sp>
            <p:nvSpPr>
              <p:cNvPr id="15" name="Freeform 11">
                <a:extLst>
                  <a:ext uri="{FF2B5EF4-FFF2-40B4-BE49-F238E27FC236}">
                    <a16:creationId xmlns:a16="http://schemas.microsoft.com/office/drawing/2014/main" id="{64A42CD0-06F0-A630-2BFE-A857C37FAC63}"/>
                  </a:ext>
                </a:extLst>
              </p:cNvPr>
              <p:cNvSpPr/>
              <p:nvPr/>
            </p:nvSpPr>
            <p:spPr>
              <a:xfrm>
                <a:off x="0" y="0"/>
                <a:ext cx="4572000" cy="475488"/>
              </a:xfrm>
              <a:custGeom>
                <a:avLst/>
                <a:gdLst/>
                <a:ahLst/>
                <a:cxnLst/>
                <a:rect l="l" t="t" r="r" b="b"/>
                <a:pathLst>
                  <a:path w="4572000" h="475488">
                    <a:moveTo>
                      <a:pt x="0" y="0"/>
                    </a:moveTo>
                    <a:lnTo>
                      <a:pt x="4572000" y="0"/>
                    </a:lnTo>
                    <a:lnTo>
                      <a:pt x="4572000" y="475488"/>
                    </a:lnTo>
                    <a:lnTo>
                      <a:pt x="0" y="47548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37356" b="-137355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6" name="TextBox 12">
                <a:extLst>
                  <a:ext uri="{FF2B5EF4-FFF2-40B4-BE49-F238E27FC236}">
                    <a16:creationId xmlns:a16="http://schemas.microsoft.com/office/drawing/2014/main" id="{2A0AEB62-4E3E-1257-0E50-E89C8611DD9E}"/>
                  </a:ext>
                </a:extLst>
              </p:cNvPr>
              <p:cNvSpPr txBox="1"/>
              <p:nvPr/>
            </p:nvSpPr>
            <p:spPr>
              <a:xfrm>
                <a:off x="-798434" y="-9039"/>
                <a:ext cx="5673314" cy="43068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333" b="1" dirty="0">
                    <a:solidFill>
                      <a:srgbClr val="401268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Connectors &amp; </a:t>
                </a:r>
                <a:r>
                  <a:rPr lang="en-US" sz="1167" b="1" dirty="0">
                    <a:solidFill>
                      <a:srgbClr val="401268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Transformation</a:t>
                </a:r>
                <a:r>
                  <a:rPr lang="en-US" sz="1333" b="1" dirty="0">
                    <a:solidFill>
                      <a:srgbClr val="401268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 </a:t>
                </a:r>
              </a:p>
            </p:txBody>
          </p:sp>
        </p:grpSp>
        <p:grpSp>
          <p:nvGrpSpPr>
            <p:cNvPr id="17" name="Group 13">
              <a:extLst>
                <a:ext uri="{FF2B5EF4-FFF2-40B4-BE49-F238E27FC236}">
                  <a16:creationId xmlns:a16="http://schemas.microsoft.com/office/drawing/2014/main" id="{DB85E3D3-9451-A153-8B63-F135412329FC}"/>
                </a:ext>
              </a:extLst>
            </p:cNvPr>
            <p:cNvGrpSpPr/>
            <p:nvPr/>
          </p:nvGrpSpPr>
          <p:grpSpPr>
            <a:xfrm>
              <a:off x="4239861" y="2501325"/>
              <a:ext cx="2718639" cy="436194"/>
              <a:chOff x="-236856" y="0"/>
              <a:chExt cx="5320919" cy="916993"/>
            </a:xfrm>
          </p:grpSpPr>
          <p:sp>
            <p:nvSpPr>
              <p:cNvPr id="18" name="Freeform 14">
                <a:extLst>
                  <a:ext uri="{FF2B5EF4-FFF2-40B4-BE49-F238E27FC236}">
                    <a16:creationId xmlns:a16="http://schemas.microsoft.com/office/drawing/2014/main" id="{99BA8477-39DB-C80F-A2DA-F62A18D392CF}"/>
                  </a:ext>
                </a:extLst>
              </p:cNvPr>
              <p:cNvSpPr/>
              <p:nvPr/>
            </p:nvSpPr>
            <p:spPr>
              <a:xfrm>
                <a:off x="0" y="0"/>
                <a:ext cx="5084063" cy="877823"/>
              </a:xfrm>
              <a:custGeom>
                <a:avLst/>
                <a:gdLst/>
                <a:ahLst/>
                <a:cxnLst/>
                <a:rect l="l" t="t" r="r" b="b"/>
                <a:pathLst>
                  <a:path w="5084063" h="877823">
                    <a:moveTo>
                      <a:pt x="0" y="0"/>
                    </a:moveTo>
                    <a:lnTo>
                      <a:pt x="5084063" y="0"/>
                    </a:lnTo>
                    <a:lnTo>
                      <a:pt x="5084063" y="877823"/>
                    </a:lnTo>
                    <a:lnTo>
                      <a:pt x="0" y="87782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62850" b="-62850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9" name="TextBox 15">
                <a:extLst>
                  <a:ext uri="{FF2B5EF4-FFF2-40B4-BE49-F238E27FC236}">
                    <a16:creationId xmlns:a16="http://schemas.microsoft.com/office/drawing/2014/main" id="{E0A262A9-EB4D-A6C8-56A9-9B6A51D930C9}"/>
                  </a:ext>
                </a:extLst>
              </p:cNvPr>
              <p:cNvSpPr txBox="1"/>
              <p:nvPr/>
            </p:nvSpPr>
            <p:spPr>
              <a:xfrm>
                <a:off x="-236856" y="39169"/>
                <a:ext cx="5084064" cy="87782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999"/>
                  </a:lnSpc>
                </a:pPr>
                <a:r>
                  <a:rPr lang="en-US" sz="833" b="1" dirty="0">
                    <a:solidFill>
                      <a:srgbClr val="561269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ECC  ·  S/4HANA Public  ·  S/4HANA Private</a:t>
                </a:r>
              </a:p>
              <a:p>
                <a:pPr algn="ctr">
                  <a:lnSpc>
                    <a:spcPts val="999"/>
                  </a:lnSpc>
                </a:pPr>
                <a:r>
                  <a:rPr lang="en-US" sz="833" b="1" dirty="0">
                    <a:solidFill>
                      <a:srgbClr val="561269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Oracle  ·  MySQL  ·  Postgres ·</a:t>
                </a:r>
              </a:p>
            </p:txBody>
          </p:sp>
        </p:grpSp>
        <p:grpSp>
          <p:nvGrpSpPr>
            <p:cNvPr id="20" name="Group 16">
              <a:extLst>
                <a:ext uri="{FF2B5EF4-FFF2-40B4-BE49-F238E27FC236}">
                  <a16:creationId xmlns:a16="http://schemas.microsoft.com/office/drawing/2014/main" id="{790FA4AF-40FD-1FF5-9DFC-FBC9D99EBE7D}"/>
                </a:ext>
              </a:extLst>
            </p:cNvPr>
            <p:cNvGrpSpPr/>
            <p:nvPr/>
          </p:nvGrpSpPr>
          <p:grpSpPr>
            <a:xfrm>
              <a:off x="7281485" y="2184377"/>
              <a:ext cx="3453568" cy="790482"/>
              <a:chOff x="0" y="0"/>
              <a:chExt cx="6759320" cy="1661795"/>
            </a:xfrm>
          </p:grpSpPr>
          <p:sp>
            <p:nvSpPr>
              <p:cNvPr id="21" name="Freeform 17">
                <a:extLst>
                  <a:ext uri="{FF2B5EF4-FFF2-40B4-BE49-F238E27FC236}">
                    <a16:creationId xmlns:a16="http://schemas.microsoft.com/office/drawing/2014/main" id="{EE1BE78B-8F0A-1241-3FC8-B121E2FB5285}"/>
                  </a:ext>
                </a:extLst>
              </p:cNvPr>
              <p:cNvSpPr/>
              <p:nvPr/>
            </p:nvSpPr>
            <p:spPr>
              <a:xfrm>
                <a:off x="0" y="0"/>
                <a:ext cx="6759320" cy="1661795"/>
              </a:xfrm>
              <a:custGeom>
                <a:avLst/>
                <a:gdLst/>
                <a:ahLst/>
                <a:cxnLst/>
                <a:rect l="l" t="t" r="r" b="b"/>
                <a:pathLst>
                  <a:path w="6325235" h="1661795">
                    <a:moveTo>
                      <a:pt x="0" y="184658"/>
                    </a:moveTo>
                    <a:cubicBezTo>
                      <a:pt x="0" y="82677"/>
                      <a:pt x="82677" y="0"/>
                      <a:pt x="184658" y="0"/>
                    </a:cubicBezTo>
                    <a:lnTo>
                      <a:pt x="6140577" y="0"/>
                    </a:lnTo>
                    <a:cubicBezTo>
                      <a:pt x="6242558" y="0"/>
                      <a:pt x="6325235" y="82677"/>
                      <a:pt x="6325235" y="184658"/>
                    </a:cubicBezTo>
                    <a:lnTo>
                      <a:pt x="6325235" y="1477137"/>
                    </a:lnTo>
                    <a:cubicBezTo>
                      <a:pt x="6325235" y="1579118"/>
                      <a:pt x="6242558" y="1661795"/>
                      <a:pt x="6140577" y="1661795"/>
                    </a:cubicBezTo>
                    <a:lnTo>
                      <a:pt x="184658" y="1661795"/>
                    </a:lnTo>
                    <a:cubicBezTo>
                      <a:pt x="82677" y="1661795"/>
                      <a:pt x="0" y="1579118"/>
                      <a:pt x="0" y="1477137"/>
                    </a:cubicBezTo>
                    <a:close/>
                  </a:path>
                </a:pathLst>
              </a:custGeom>
              <a:solidFill>
                <a:srgbClr val="2620B1"/>
              </a:solidFill>
              <a:ln w="11906" cap="sq">
                <a:solidFill>
                  <a:srgbClr val="CC87E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2" name="Group 18">
              <a:extLst>
                <a:ext uri="{FF2B5EF4-FFF2-40B4-BE49-F238E27FC236}">
                  <a16:creationId xmlns:a16="http://schemas.microsoft.com/office/drawing/2014/main" id="{1BE3AF9D-8F38-98F6-9E3E-6C8B917DA8DF}"/>
                </a:ext>
              </a:extLst>
            </p:cNvPr>
            <p:cNvGrpSpPr/>
            <p:nvPr/>
          </p:nvGrpSpPr>
          <p:grpSpPr>
            <a:xfrm>
              <a:off x="7687330" y="2240348"/>
              <a:ext cx="2709750" cy="226180"/>
              <a:chOff x="0" y="0"/>
              <a:chExt cx="5303520" cy="475488"/>
            </a:xfrm>
          </p:grpSpPr>
          <p:sp>
            <p:nvSpPr>
              <p:cNvPr id="23" name="Freeform 19">
                <a:extLst>
                  <a:ext uri="{FF2B5EF4-FFF2-40B4-BE49-F238E27FC236}">
                    <a16:creationId xmlns:a16="http://schemas.microsoft.com/office/drawing/2014/main" id="{706BEA6F-F68F-54E1-7433-DDBA1E494787}"/>
                  </a:ext>
                </a:extLst>
              </p:cNvPr>
              <p:cNvSpPr/>
              <p:nvPr/>
            </p:nvSpPr>
            <p:spPr>
              <a:xfrm>
                <a:off x="0" y="0"/>
                <a:ext cx="5303520" cy="475488"/>
              </a:xfrm>
              <a:custGeom>
                <a:avLst/>
                <a:gdLst/>
                <a:ahLst/>
                <a:cxnLst/>
                <a:rect l="l" t="t" r="r" b="b"/>
                <a:pathLst>
                  <a:path w="5303520" h="475488">
                    <a:moveTo>
                      <a:pt x="0" y="0"/>
                    </a:moveTo>
                    <a:lnTo>
                      <a:pt x="5303520" y="0"/>
                    </a:lnTo>
                    <a:lnTo>
                      <a:pt x="5303520" y="475488"/>
                    </a:lnTo>
                    <a:lnTo>
                      <a:pt x="0" y="47548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67333" b="-167332"/>
                </a:stretch>
              </a:blipFill>
            </p:spPr>
            <p:txBody>
              <a:bodyPr/>
              <a:lstStyle/>
              <a:p>
                <a:endParaRPr lang="en-US" sz="1333">
                  <a:solidFill>
                    <a:schemeClr val="bg1"/>
                  </a:solidFill>
                </a:endParaRPr>
              </a:p>
            </p:txBody>
          </p:sp>
          <p:sp>
            <p:nvSpPr>
              <p:cNvPr id="24" name="TextBox 20">
                <a:extLst>
                  <a:ext uri="{FF2B5EF4-FFF2-40B4-BE49-F238E27FC236}">
                    <a16:creationId xmlns:a16="http://schemas.microsoft.com/office/drawing/2014/main" id="{84689066-7C68-D7AF-B119-45193803704C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5303520" cy="48501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167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Process Repository</a:t>
                </a:r>
              </a:p>
            </p:txBody>
          </p:sp>
        </p:grpSp>
        <p:grpSp>
          <p:nvGrpSpPr>
            <p:cNvPr id="25" name="Group 21">
              <a:extLst>
                <a:ext uri="{FF2B5EF4-FFF2-40B4-BE49-F238E27FC236}">
                  <a16:creationId xmlns:a16="http://schemas.microsoft.com/office/drawing/2014/main" id="{E8B3F9FA-ADA4-56C0-78C4-D66FBCFA81D1}"/>
                </a:ext>
              </a:extLst>
            </p:cNvPr>
            <p:cNvGrpSpPr/>
            <p:nvPr/>
          </p:nvGrpSpPr>
          <p:grpSpPr>
            <a:xfrm>
              <a:off x="7407011" y="2501325"/>
              <a:ext cx="2990069" cy="417563"/>
              <a:chOff x="0" y="0"/>
              <a:chExt cx="5852160" cy="877824"/>
            </a:xfrm>
          </p:grpSpPr>
          <p:sp>
            <p:nvSpPr>
              <p:cNvPr id="26" name="Freeform 22">
                <a:extLst>
                  <a:ext uri="{FF2B5EF4-FFF2-40B4-BE49-F238E27FC236}">
                    <a16:creationId xmlns:a16="http://schemas.microsoft.com/office/drawing/2014/main" id="{A2B0A5F3-00CA-F92E-F21F-D9088E39AAEE}"/>
                  </a:ext>
                </a:extLst>
              </p:cNvPr>
              <p:cNvSpPr/>
              <p:nvPr/>
            </p:nvSpPr>
            <p:spPr>
              <a:xfrm>
                <a:off x="0" y="0"/>
                <a:ext cx="5852160" cy="877823"/>
              </a:xfrm>
              <a:custGeom>
                <a:avLst/>
                <a:gdLst/>
                <a:ahLst/>
                <a:cxnLst/>
                <a:rect l="l" t="t" r="r" b="b"/>
                <a:pathLst>
                  <a:path w="5852160" h="877823">
                    <a:moveTo>
                      <a:pt x="0" y="0"/>
                    </a:moveTo>
                    <a:lnTo>
                      <a:pt x="5852160" y="0"/>
                    </a:lnTo>
                    <a:lnTo>
                      <a:pt x="5852160" y="877823"/>
                    </a:lnTo>
                    <a:lnTo>
                      <a:pt x="0" y="87782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79900" b="-79900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27" name="TextBox 23">
                <a:extLst>
                  <a:ext uri="{FF2B5EF4-FFF2-40B4-BE49-F238E27FC236}">
                    <a16:creationId xmlns:a16="http://schemas.microsoft.com/office/drawing/2014/main" id="{6FFD9964-F747-53A6-5393-E853F6E092A5}"/>
                  </a:ext>
                </a:extLst>
              </p:cNvPr>
              <p:cNvSpPr txBox="1"/>
              <p:nvPr/>
            </p:nvSpPr>
            <p:spPr>
              <a:xfrm>
                <a:off x="0" y="0"/>
                <a:ext cx="5852160" cy="87782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999"/>
                  </a:lnSpc>
                </a:pPr>
                <a:r>
                  <a:rPr lang="en-US" sz="833" b="1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BPMN Creation &amp; Upload  ·  Process Metadata ·  Process Simulation* </a:t>
                </a:r>
              </a:p>
            </p:txBody>
          </p:sp>
        </p:grpSp>
        <p:grpSp>
          <p:nvGrpSpPr>
            <p:cNvPr id="28" name="Group 28">
              <a:extLst>
                <a:ext uri="{FF2B5EF4-FFF2-40B4-BE49-F238E27FC236}">
                  <a16:creationId xmlns:a16="http://schemas.microsoft.com/office/drawing/2014/main" id="{FAC77B19-0E3B-0C7D-E5DA-66C5FEB0D2E8}"/>
                </a:ext>
              </a:extLst>
            </p:cNvPr>
            <p:cNvGrpSpPr/>
            <p:nvPr/>
          </p:nvGrpSpPr>
          <p:grpSpPr>
            <a:xfrm>
              <a:off x="1800632" y="3303636"/>
              <a:ext cx="1607162" cy="382766"/>
              <a:chOff x="0" y="0"/>
              <a:chExt cx="3145536" cy="804672"/>
            </a:xfrm>
          </p:grpSpPr>
          <p:sp>
            <p:nvSpPr>
              <p:cNvPr id="29" name="Freeform 29">
                <a:extLst>
                  <a:ext uri="{FF2B5EF4-FFF2-40B4-BE49-F238E27FC236}">
                    <a16:creationId xmlns:a16="http://schemas.microsoft.com/office/drawing/2014/main" id="{7DD1265F-F962-26A2-3BAA-9118D6509716}"/>
                  </a:ext>
                </a:extLst>
              </p:cNvPr>
              <p:cNvSpPr/>
              <p:nvPr/>
            </p:nvSpPr>
            <p:spPr>
              <a:xfrm>
                <a:off x="0" y="0"/>
                <a:ext cx="3145537" cy="804672"/>
              </a:xfrm>
              <a:custGeom>
                <a:avLst/>
                <a:gdLst/>
                <a:ahLst/>
                <a:cxnLst/>
                <a:rect l="l" t="t" r="r" b="b"/>
                <a:pathLst>
                  <a:path w="3145537" h="804672">
                    <a:moveTo>
                      <a:pt x="0" y="0"/>
                    </a:moveTo>
                    <a:lnTo>
                      <a:pt x="3145537" y="0"/>
                    </a:lnTo>
                    <a:lnTo>
                      <a:pt x="3145537" y="804672"/>
                    </a:lnTo>
                    <a:lnTo>
                      <a:pt x="0" y="804672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26168" b="-26168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30" name="TextBox 30">
                <a:extLst>
                  <a:ext uri="{FF2B5EF4-FFF2-40B4-BE49-F238E27FC236}">
                    <a16:creationId xmlns:a16="http://schemas.microsoft.com/office/drawing/2014/main" id="{382933AA-A4EC-A595-B6A8-FB3119A42905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145536" cy="814197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080"/>
                  </a:lnSpc>
                </a:pPr>
                <a:r>
                  <a:rPr lang="en-US" sz="1333" b="1" dirty="0">
                    <a:solidFill>
                      <a:srgbClr val="FFFFFF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Business &amp;  Implementation Users </a:t>
                </a:r>
              </a:p>
            </p:txBody>
          </p:sp>
        </p:grpSp>
        <p:grpSp>
          <p:nvGrpSpPr>
            <p:cNvPr id="31" name="Group 31">
              <a:extLst>
                <a:ext uri="{FF2B5EF4-FFF2-40B4-BE49-F238E27FC236}">
                  <a16:creationId xmlns:a16="http://schemas.microsoft.com/office/drawing/2014/main" id="{EFCE1A46-65DA-E839-6E9B-963CB38EDFB8}"/>
                </a:ext>
              </a:extLst>
            </p:cNvPr>
            <p:cNvGrpSpPr/>
            <p:nvPr/>
          </p:nvGrpSpPr>
          <p:grpSpPr>
            <a:xfrm>
              <a:off x="1543342" y="5265882"/>
              <a:ext cx="1990264" cy="417563"/>
              <a:chOff x="0" y="0"/>
              <a:chExt cx="3895344" cy="877823"/>
            </a:xfrm>
          </p:grpSpPr>
          <p:sp>
            <p:nvSpPr>
              <p:cNvPr id="32" name="Freeform 32">
                <a:extLst>
                  <a:ext uri="{FF2B5EF4-FFF2-40B4-BE49-F238E27FC236}">
                    <a16:creationId xmlns:a16="http://schemas.microsoft.com/office/drawing/2014/main" id="{C6BAA707-BD6C-815A-63BE-9A7A3F303830}"/>
                  </a:ext>
                </a:extLst>
              </p:cNvPr>
              <p:cNvSpPr/>
              <p:nvPr/>
            </p:nvSpPr>
            <p:spPr>
              <a:xfrm>
                <a:off x="0" y="0"/>
                <a:ext cx="3895343" cy="877823"/>
              </a:xfrm>
              <a:custGeom>
                <a:avLst/>
                <a:gdLst/>
                <a:ahLst/>
                <a:cxnLst/>
                <a:rect l="l" t="t" r="r" b="b"/>
                <a:pathLst>
                  <a:path w="3895343" h="877823">
                    <a:moveTo>
                      <a:pt x="0" y="0"/>
                    </a:moveTo>
                    <a:lnTo>
                      <a:pt x="3895343" y="0"/>
                    </a:lnTo>
                    <a:lnTo>
                      <a:pt x="3895343" y="877823"/>
                    </a:lnTo>
                    <a:lnTo>
                      <a:pt x="0" y="87782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36464" b="-36465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33" name="TextBox 33">
                <a:extLst>
                  <a:ext uri="{FF2B5EF4-FFF2-40B4-BE49-F238E27FC236}">
                    <a16:creationId xmlns:a16="http://schemas.microsoft.com/office/drawing/2014/main" id="{8F899F30-49C2-062B-F773-8BBE14813A74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895344" cy="88734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039"/>
                  </a:lnSpc>
                </a:pPr>
                <a:r>
                  <a:rPr lang="en-US" sz="875" i="1" dirty="0">
                    <a:solidFill>
                      <a:srgbClr val="FFFFFF"/>
                    </a:solidFill>
                    <a:latin typeface="Lato Italics"/>
                    <a:ea typeface="Lato Italics"/>
                    <a:cs typeface="Lato Italics"/>
                    <a:sym typeface="Lato Italics"/>
                  </a:rPr>
                  <a:t>Natural language access to your entire process intelligence layer</a:t>
                </a:r>
              </a:p>
            </p:txBody>
          </p:sp>
        </p:grpSp>
        <p:grpSp>
          <p:nvGrpSpPr>
            <p:cNvPr id="34" name="Group 34">
              <a:extLst>
                <a:ext uri="{FF2B5EF4-FFF2-40B4-BE49-F238E27FC236}">
                  <a16:creationId xmlns:a16="http://schemas.microsoft.com/office/drawing/2014/main" id="{A4548EE5-34E0-4116-4BF3-63D5367FA30C}"/>
                </a:ext>
              </a:extLst>
            </p:cNvPr>
            <p:cNvGrpSpPr/>
            <p:nvPr/>
          </p:nvGrpSpPr>
          <p:grpSpPr>
            <a:xfrm>
              <a:off x="1506355" y="3704188"/>
              <a:ext cx="1780078" cy="1527966"/>
              <a:chOff x="-97547" y="0"/>
              <a:chExt cx="3396714" cy="3459352"/>
            </a:xfrm>
          </p:grpSpPr>
          <p:sp>
            <p:nvSpPr>
              <p:cNvPr id="35" name="Freeform 35">
                <a:extLst>
                  <a:ext uri="{FF2B5EF4-FFF2-40B4-BE49-F238E27FC236}">
                    <a16:creationId xmlns:a16="http://schemas.microsoft.com/office/drawing/2014/main" id="{2195C2AE-28FB-77D9-271D-3C55FB8B08CE}"/>
                  </a:ext>
                </a:extLst>
              </p:cNvPr>
              <p:cNvSpPr/>
              <p:nvPr/>
            </p:nvSpPr>
            <p:spPr>
              <a:xfrm>
                <a:off x="-97547" y="0"/>
                <a:ext cx="3396714" cy="3459352"/>
              </a:xfrm>
              <a:custGeom>
                <a:avLst/>
                <a:gdLst/>
                <a:ahLst/>
                <a:cxnLst/>
                <a:rect l="l" t="t" r="r" b="b"/>
                <a:pathLst>
                  <a:path w="3770249" h="3459353">
                    <a:moveTo>
                      <a:pt x="0" y="184023"/>
                    </a:moveTo>
                    <a:cubicBezTo>
                      <a:pt x="0" y="82423"/>
                      <a:pt x="82423" y="0"/>
                      <a:pt x="184023" y="0"/>
                    </a:cubicBezTo>
                    <a:lnTo>
                      <a:pt x="3586226" y="0"/>
                    </a:lnTo>
                    <a:cubicBezTo>
                      <a:pt x="3687826" y="0"/>
                      <a:pt x="3770249" y="82423"/>
                      <a:pt x="3770249" y="184023"/>
                    </a:cubicBezTo>
                    <a:lnTo>
                      <a:pt x="3770249" y="3275330"/>
                    </a:lnTo>
                    <a:cubicBezTo>
                      <a:pt x="3770249" y="3376930"/>
                      <a:pt x="3687826" y="3459353"/>
                      <a:pt x="3586226" y="3459353"/>
                    </a:cubicBezTo>
                    <a:lnTo>
                      <a:pt x="184023" y="3459353"/>
                    </a:lnTo>
                    <a:cubicBezTo>
                      <a:pt x="82423" y="3459353"/>
                      <a:pt x="0" y="3376930"/>
                      <a:pt x="0" y="3275330"/>
                    </a:cubicBezTo>
                    <a:close/>
                  </a:path>
                </a:pathLst>
              </a:custGeom>
              <a:noFill/>
              <a:ln w="15875" cap="sq">
                <a:solidFill>
                  <a:schemeClr val="tx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36" name="Group 36">
              <a:extLst>
                <a:ext uri="{FF2B5EF4-FFF2-40B4-BE49-F238E27FC236}">
                  <a16:creationId xmlns:a16="http://schemas.microsoft.com/office/drawing/2014/main" id="{5486215A-04A2-ED6B-35EF-7527A6BA292D}"/>
                </a:ext>
              </a:extLst>
            </p:cNvPr>
            <p:cNvGrpSpPr/>
            <p:nvPr/>
          </p:nvGrpSpPr>
          <p:grpSpPr>
            <a:xfrm>
              <a:off x="1884168" y="3695290"/>
              <a:ext cx="1012082" cy="384312"/>
              <a:chOff x="-1804467" y="0"/>
              <a:chExt cx="5553507" cy="662317"/>
            </a:xfrm>
          </p:grpSpPr>
          <p:sp>
            <p:nvSpPr>
              <p:cNvPr id="37" name="Freeform 37">
                <a:extLst>
                  <a:ext uri="{FF2B5EF4-FFF2-40B4-BE49-F238E27FC236}">
                    <a16:creationId xmlns:a16="http://schemas.microsoft.com/office/drawing/2014/main" id="{DB16AC71-A04B-BA79-2D27-C793BE2F848B}"/>
                  </a:ext>
                </a:extLst>
              </p:cNvPr>
              <p:cNvSpPr/>
              <p:nvPr/>
            </p:nvSpPr>
            <p:spPr>
              <a:xfrm>
                <a:off x="0" y="0"/>
                <a:ext cx="3749040" cy="475489"/>
              </a:xfrm>
              <a:custGeom>
                <a:avLst/>
                <a:gdLst/>
                <a:ahLst/>
                <a:cxnLst/>
                <a:rect l="l" t="t" r="r" b="b"/>
                <a:pathLst>
                  <a:path w="3749040" h="475489">
                    <a:moveTo>
                      <a:pt x="0" y="0"/>
                    </a:moveTo>
                    <a:lnTo>
                      <a:pt x="3749040" y="0"/>
                    </a:lnTo>
                    <a:lnTo>
                      <a:pt x="3749040" y="475489"/>
                    </a:lnTo>
                    <a:lnTo>
                      <a:pt x="0" y="475489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3631" b="-103631"/>
                </a:stretch>
              </a:blipFill>
            </p:spPr>
            <p:txBody>
              <a:bodyPr/>
              <a:lstStyle/>
              <a:p>
                <a:endParaRPr lang="en-US" sz="1333" dirty="0"/>
              </a:p>
            </p:txBody>
          </p:sp>
          <p:sp>
            <p:nvSpPr>
              <p:cNvPr id="38" name="TextBox 38">
                <a:extLst>
                  <a:ext uri="{FF2B5EF4-FFF2-40B4-BE49-F238E27FC236}">
                    <a16:creationId xmlns:a16="http://schemas.microsoft.com/office/drawing/2014/main" id="{8FC320E9-6B74-F752-181E-E9C0C2D25E88}"/>
                  </a:ext>
                </a:extLst>
              </p:cNvPr>
              <p:cNvSpPr txBox="1"/>
              <p:nvPr/>
            </p:nvSpPr>
            <p:spPr>
              <a:xfrm>
                <a:off x="-1804467" y="230783"/>
                <a:ext cx="5254280" cy="43153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319"/>
                  </a:lnSpc>
                </a:pPr>
                <a:r>
                  <a:rPr lang="en-US" sz="1167" b="1" dirty="0">
                    <a:latin typeface="Lato Bold"/>
                    <a:ea typeface="Lato Bold"/>
                    <a:cs typeface="Lato Bold"/>
                    <a:sym typeface="Lato Bold"/>
                  </a:rPr>
                  <a:t>AI Copilot</a:t>
                </a:r>
              </a:p>
            </p:txBody>
          </p:sp>
        </p:grpSp>
        <p:grpSp>
          <p:nvGrpSpPr>
            <p:cNvPr id="39" name="Group 41">
              <a:extLst>
                <a:ext uri="{FF2B5EF4-FFF2-40B4-BE49-F238E27FC236}">
                  <a16:creationId xmlns:a16="http://schemas.microsoft.com/office/drawing/2014/main" id="{9BBC8173-4C7C-AE74-DD12-9B46FB1FF639}"/>
                </a:ext>
              </a:extLst>
            </p:cNvPr>
            <p:cNvGrpSpPr/>
            <p:nvPr/>
          </p:nvGrpSpPr>
          <p:grpSpPr>
            <a:xfrm>
              <a:off x="1592892" y="3911893"/>
              <a:ext cx="1835862" cy="1860853"/>
              <a:chOff x="-50991" y="-305449"/>
              <a:chExt cx="3593147" cy="3911989"/>
            </a:xfrm>
          </p:grpSpPr>
          <p:sp>
            <p:nvSpPr>
              <p:cNvPr id="40" name="Freeform 42">
                <a:extLst>
                  <a:ext uri="{FF2B5EF4-FFF2-40B4-BE49-F238E27FC236}">
                    <a16:creationId xmlns:a16="http://schemas.microsoft.com/office/drawing/2014/main" id="{B389495E-7D66-35DE-6747-A115D2D9045D}"/>
                  </a:ext>
                </a:extLst>
              </p:cNvPr>
              <p:cNvSpPr/>
              <p:nvPr/>
            </p:nvSpPr>
            <p:spPr>
              <a:xfrm>
                <a:off x="30859" y="1046220"/>
                <a:ext cx="3511297" cy="2560320"/>
              </a:xfrm>
              <a:custGeom>
                <a:avLst/>
                <a:gdLst/>
                <a:ahLst/>
                <a:cxnLst/>
                <a:rect l="l" t="t" r="r" b="b"/>
                <a:pathLst>
                  <a:path w="3511297" h="2560320">
                    <a:moveTo>
                      <a:pt x="0" y="0"/>
                    </a:moveTo>
                    <a:lnTo>
                      <a:pt x="3511297" y="0"/>
                    </a:lnTo>
                    <a:lnTo>
                      <a:pt x="3511297" y="2560320"/>
                    </a:lnTo>
                    <a:lnTo>
                      <a:pt x="0" y="25603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43554" r="-43554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41" name="TextBox 43">
                <a:extLst>
                  <a:ext uri="{FF2B5EF4-FFF2-40B4-BE49-F238E27FC236}">
                    <a16:creationId xmlns:a16="http://schemas.microsoft.com/office/drawing/2014/main" id="{9FFB0076-B501-09D8-D451-8FFFABFCE25F}"/>
                  </a:ext>
                </a:extLst>
              </p:cNvPr>
              <p:cNvSpPr txBox="1"/>
              <p:nvPr/>
            </p:nvSpPr>
            <p:spPr>
              <a:xfrm>
                <a:off x="-50991" y="-305449"/>
                <a:ext cx="3126928" cy="271034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/>
                <a:r>
                  <a:rPr lang="en-US" sz="1000" b="1" i="1" dirty="0">
                    <a:solidFill>
                      <a:srgbClr val="561269"/>
                    </a:solidFill>
                    <a:latin typeface="Lato Bold Italics"/>
                    <a:ea typeface="Lato Bold Italics"/>
                    <a:cs typeface="Lato Bold Italics"/>
                    <a:sym typeface="Lato Bold Italics"/>
                  </a:rPr>
                  <a:t>Explore live process maps, review AI-generated insights &amp; recommendations</a:t>
                </a:r>
              </a:p>
            </p:txBody>
          </p:sp>
        </p:grpSp>
        <p:sp>
          <p:nvSpPr>
            <p:cNvPr id="43" name="Freeform 47">
              <a:extLst>
                <a:ext uri="{FF2B5EF4-FFF2-40B4-BE49-F238E27FC236}">
                  <a16:creationId xmlns:a16="http://schemas.microsoft.com/office/drawing/2014/main" id="{A3356593-D893-F6F5-0E34-2A12E0ED1A15}"/>
                </a:ext>
              </a:extLst>
            </p:cNvPr>
            <p:cNvSpPr/>
            <p:nvPr/>
          </p:nvSpPr>
          <p:spPr>
            <a:xfrm>
              <a:off x="3801473" y="4015070"/>
              <a:ext cx="2165334" cy="2433489"/>
            </a:xfrm>
            <a:custGeom>
              <a:avLst/>
              <a:gdLst/>
              <a:ahLst/>
              <a:cxnLst/>
              <a:rect l="l" t="t" r="r" b="b"/>
              <a:pathLst>
                <a:path w="4237990" h="5115814">
                  <a:moveTo>
                    <a:pt x="0" y="147447"/>
                  </a:moveTo>
                  <a:cubicBezTo>
                    <a:pt x="0" y="66040"/>
                    <a:pt x="66040" y="0"/>
                    <a:pt x="147447" y="0"/>
                  </a:cubicBezTo>
                  <a:lnTo>
                    <a:pt x="4090543" y="0"/>
                  </a:lnTo>
                  <a:cubicBezTo>
                    <a:pt x="4171950" y="0"/>
                    <a:pt x="4237990" y="66040"/>
                    <a:pt x="4237990" y="147447"/>
                  </a:cubicBezTo>
                  <a:lnTo>
                    <a:pt x="4237990" y="4968367"/>
                  </a:lnTo>
                  <a:cubicBezTo>
                    <a:pt x="4237990" y="5049774"/>
                    <a:pt x="4171950" y="5115814"/>
                    <a:pt x="4090543" y="5115814"/>
                  </a:cubicBezTo>
                  <a:lnTo>
                    <a:pt x="147447" y="5115814"/>
                  </a:lnTo>
                  <a:cubicBezTo>
                    <a:pt x="66040" y="5115814"/>
                    <a:pt x="0" y="5049774"/>
                    <a:pt x="0" y="4968367"/>
                  </a:cubicBezTo>
                  <a:close/>
                </a:path>
              </a:pathLst>
            </a:custGeom>
            <a:solidFill>
              <a:schemeClr val="bg1"/>
            </a:solidFill>
            <a:ln w="23812" cap="sq">
              <a:solidFill>
                <a:srgbClr val="4472C4"/>
              </a:solidFill>
              <a:prstDash val="solid"/>
              <a:miter/>
            </a:ln>
          </p:spPr>
          <p:txBody>
            <a:bodyPr/>
            <a:lstStyle/>
            <a:p>
              <a:endParaRPr lang="en-US" sz="1333" dirty="0"/>
            </a:p>
          </p:txBody>
        </p:sp>
        <p:grpSp>
          <p:nvGrpSpPr>
            <p:cNvPr id="44" name="Group 48">
              <a:extLst>
                <a:ext uri="{FF2B5EF4-FFF2-40B4-BE49-F238E27FC236}">
                  <a16:creationId xmlns:a16="http://schemas.microsoft.com/office/drawing/2014/main" id="{304BFCCF-1D51-35FB-BB21-9E1F48A24438}"/>
                </a:ext>
              </a:extLst>
            </p:cNvPr>
            <p:cNvGrpSpPr/>
            <p:nvPr/>
          </p:nvGrpSpPr>
          <p:grpSpPr>
            <a:xfrm>
              <a:off x="3801473" y="4146497"/>
              <a:ext cx="2157223" cy="352910"/>
              <a:chOff x="-15874" y="-266418"/>
              <a:chExt cx="4222114" cy="741906"/>
            </a:xfrm>
          </p:grpSpPr>
          <p:sp>
            <p:nvSpPr>
              <p:cNvPr id="45" name="Freeform 49">
                <a:extLst>
                  <a:ext uri="{FF2B5EF4-FFF2-40B4-BE49-F238E27FC236}">
                    <a16:creationId xmlns:a16="http://schemas.microsoft.com/office/drawing/2014/main" id="{4D69A072-E4A4-B58E-38B7-8C983F74CE32}"/>
                  </a:ext>
                </a:extLst>
              </p:cNvPr>
              <p:cNvSpPr/>
              <p:nvPr/>
            </p:nvSpPr>
            <p:spPr>
              <a:xfrm>
                <a:off x="0" y="0"/>
                <a:ext cx="4206240" cy="475488"/>
              </a:xfrm>
              <a:custGeom>
                <a:avLst/>
                <a:gdLst/>
                <a:ahLst/>
                <a:cxnLst/>
                <a:rect l="l" t="t" r="r" b="b"/>
                <a:pathLst>
                  <a:path w="4206240" h="475488">
                    <a:moveTo>
                      <a:pt x="0" y="0"/>
                    </a:moveTo>
                    <a:lnTo>
                      <a:pt x="4206240" y="0"/>
                    </a:lnTo>
                    <a:lnTo>
                      <a:pt x="4206240" y="475488"/>
                    </a:lnTo>
                    <a:lnTo>
                      <a:pt x="0" y="47548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22367" b="-12236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46" name="TextBox 50">
                <a:extLst>
                  <a:ext uri="{FF2B5EF4-FFF2-40B4-BE49-F238E27FC236}">
                    <a16:creationId xmlns:a16="http://schemas.microsoft.com/office/drawing/2014/main" id="{CE9B862A-6FD2-7152-CC95-82067DB61BDC}"/>
                  </a:ext>
                </a:extLst>
              </p:cNvPr>
              <p:cNvSpPr txBox="1"/>
              <p:nvPr/>
            </p:nvSpPr>
            <p:spPr>
              <a:xfrm>
                <a:off x="-15874" y="-266418"/>
                <a:ext cx="4206240" cy="47548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259"/>
                  </a:lnSpc>
                </a:pPr>
                <a:r>
                  <a:rPr lang="en-US" sz="1167" b="1" dirty="0">
                    <a:latin typeface="Lato Bold"/>
                    <a:ea typeface="Lato Bold"/>
                    <a:cs typeface="Lato Bold"/>
                    <a:sym typeface="Lato Bold"/>
                  </a:rPr>
                  <a:t>Discover &amp; Visualize</a:t>
                </a:r>
              </a:p>
            </p:txBody>
          </p:sp>
        </p:grpSp>
        <p:grpSp>
          <p:nvGrpSpPr>
            <p:cNvPr id="47" name="Group 51">
              <a:extLst>
                <a:ext uri="{FF2B5EF4-FFF2-40B4-BE49-F238E27FC236}">
                  <a16:creationId xmlns:a16="http://schemas.microsoft.com/office/drawing/2014/main" id="{75C52623-FDC0-1878-C7A8-4C176927CDC6}"/>
                </a:ext>
              </a:extLst>
            </p:cNvPr>
            <p:cNvGrpSpPr/>
            <p:nvPr/>
          </p:nvGrpSpPr>
          <p:grpSpPr>
            <a:xfrm>
              <a:off x="3932521" y="4507739"/>
              <a:ext cx="2185023" cy="1863675"/>
              <a:chOff x="-70285" y="-443199"/>
              <a:chExt cx="4276525" cy="3917919"/>
            </a:xfrm>
          </p:grpSpPr>
          <p:sp>
            <p:nvSpPr>
              <p:cNvPr id="48" name="Freeform 52">
                <a:extLst>
                  <a:ext uri="{FF2B5EF4-FFF2-40B4-BE49-F238E27FC236}">
                    <a16:creationId xmlns:a16="http://schemas.microsoft.com/office/drawing/2014/main" id="{2828C806-F687-D87A-556C-D2A1895A7A73}"/>
                  </a:ext>
                </a:extLst>
              </p:cNvPr>
              <p:cNvSpPr/>
              <p:nvPr/>
            </p:nvSpPr>
            <p:spPr>
              <a:xfrm>
                <a:off x="0" y="0"/>
                <a:ext cx="4206240" cy="3474720"/>
              </a:xfrm>
              <a:custGeom>
                <a:avLst/>
                <a:gdLst/>
                <a:ahLst/>
                <a:cxnLst/>
                <a:rect l="l" t="t" r="r" b="b"/>
                <a:pathLst>
                  <a:path w="4206240" h="3474720">
                    <a:moveTo>
                      <a:pt x="0" y="0"/>
                    </a:moveTo>
                    <a:lnTo>
                      <a:pt x="4206240" y="0"/>
                    </a:lnTo>
                    <a:lnTo>
                      <a:pt x="4206240" y="3474720"/>
                    </a:lnTo>
                    <a:lnTo>
                      <a:pt x="0" y="34747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55989" r="-55989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49" name="TextBox 53">
                <a:extLst>
                  <a:ext uri="{FF2B5EF4-FFF2-40B4-BE49-F238E27FC236}">
                    <a16:creationId xmlns:a16="http://schemas.microsoft.com/office/drawing/2014/main" id="{3E1110EB-61F0-07C4-4BAD-FEAB650A54FF}"/>
                  </a:ext>
                </a:extLst>
              </p:cNvPr>
              <p:cNvSpPr txBox="1"/>
              <p:nvPr/>
            </p:nvSpPr>
            <p:spPr>
              <a:xfrm>
                <a:off x="-70285" y="-443199"/>
                <a:ext cx="4206240" cy="356044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Process map visualization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Variant analysis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Case drill-down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Conformance checking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BPMN modeling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User management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Access control</a:t>
                </a:r>
              </a:p>
            </p:txBody>
          </p:sp>
        </p:grpSp>
        <p:grpSp>
          <p:nvGrpSpPr>
            <p:cNvPr id="50" name="Group 54">
              <a:extLst>
                <a:ext uri="{FF2B5EF4-FFF2-40B4-BE49-F238E27FC236}">
                  <a16:creationId xmlns:a16="http://schemas.microsoft.com/office/drawing/2014/main" id="{01BCB7C8-4903-64A1-3F71-5E807C05788D}"/>
                </a:ext>
              </a:extLst>
            </p:cNvPr>
            <p:cNvGrpSpPr/>
            <p:nvPr/>
          </p:nvGrpSpPr>
          <p:grpSpPr>
            <a:xfrm>
              <a:off x="6109433" y="4015070"/>
              <a:ext cx="2165334" cy="2433489"/>
              <a:chOff x="0" y="0"/>
              <a:chExt cx="4237990" cy="5115814"/>
            </a:xfrm>
          </p:grpSpPr>
          <p:sp>
            <p:nvSpPr>
              <p:cNvPr id="51" name="Freeform 55">
                <a:extLst>
                  <a:ext uri="{FF2B5EF4-FFF2-40B4-BE49-F238E27FC236}">
                    <a16:creationId xmlns:a16="http://schemas.microsoft.com/office/drawing/2014/main" id="{F1A4436E-0A43-AD20-1AC9-7582543E3AB3}"/>
                  </a:ext>
                </a:extLst>
              </p:cNvPr>
              <p:cNvSpPr/>
              <p:nvPr/>
            </p:nvSpPr>
            <p:spPr>
              <a:xfrm>
                <a:off x="0" y="0"/>
                <a:ext cx="4237990" cy="5115814"/>
              </a:xfrm>
              <a:custGeom>
                <a:avLst/>
                <a:gdLst/>
                <a:ahLst/>
                <a:cxnLst/>
                <a:rect l="l" t="t" r="r" b="b"/>
                <a:pathLst>
                  <a:path w="4237990" h="5115814">
                    <a:moveTo>
                      <a:pt x="0" y="147447"/>
                    </a:moveTo>
                    <a:cubicBezTo>
                      <a:pt x="0" y="66040"/>
                      <a:pt x="66040" y="0"/>
                      <a:pt x="147447" y="0"/>
                    </a:cubicBezTo>
                    <a:lnTo>
                      <a:pt x="4090543" y="0"/>
                    </a:lnTo>
                    <a:cubicBezTo>
                      <a:pt x="4171950" y="0"/>
                      <a:pt x="4237990" y="66040"/>
                      <a:pt x="4237990" y="147447"/>
                    </a:cubicBezTo>
                    <a:lnTo>
                      <a:pt x="4237990" y="4968367"/>
                    </a:lnTo>
                    <a:cubicBezTo>
                      <a:pt x="4237990" y="5049774"/>
                      <a:pt x="4171950" y="5115814"/>
                      <a:pt x="4090543" y="5115814"/>
                    </a:cubicBezTo>
                    <a:lnTo>
                      <a:pt x="147447" y="5115814"/>
                    </a:lnTo>
                    <a:cubicBezTo>
                      <a:pt x="66040" y="5115814"/>
                      <a:pt x="0" y="5049774"/>
                      <a:pt x="0" y="4968367"/>
                    </a:cubicBezTo>
                    <a:close/>
                  </a:path>
                </a:pathLst>
              </a:custGeom>
              <a:solidFill>
                <a:schemeClr val="bg1"/>
              </a:solidFill>
              <a:ln w="23812" cap="sq">
                <a:solidFill>
                  <a:srgbClr val="4472C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52" name="Group 56">
              <a:extLst>
                <a:ext uri="{FF2B5EF4-FFF2-40B4-BE49-F238E27FC236}">
                  <a16:creationId xmlns:a16="http://schemas.microsoft.com/office/drawing/2014/main" id="{B44C460D-0238-AC31-E514-36E371371E5A}"/>
                </a:ext>
              </a:extLst>
            </p:cNvPr>
            <p:cNvGrpSpPr/>
            <p:nvPr/>
          </p:nvGrpSpPr>
          <p:grpSpPr>
            <a:xfrm>
              <a:off x="6081062" y="4146497"/>
              <a:ext cx="2189220" cy="352910"/>
              <a:chOff x="0" y="-266418"/>
              <a:chExt cx="4284739" cy="741906"/>
            </a:xfrm>
          </p:grpSpPr>
          <p:sp>
            <p:nvSpPr>
              <p:cNvPr id="53" name="Freeform 57">
                <a:extLst>
                  <a:ext uri="{FF2B5EF4-FFF2-40B4-BE49-F238E27FC236}">
                    <a16:creationId xmlns:a16="http://schemas.microsoft.com/office/drawing/2014/main" id="{1C8D54EC-9D16-9A79-D124-8C5DDED700EF}"/>
                  </a:ext>
                </a:extLst>
              </p:cNvPr>
              <p:cNvSpPr/>
              <p:nvPr/>
            </p:nvSpPr>
            <p:spPr>
              <a:xfrm>
                <a:off x="0" y="0"/>
                <a:ext cx="4206240" cy="475488"/>
              </a:xfrm>
              <a:custGeom>
                <a:avLst/>
                <a:gdLst/>
                <a:ahLst/>
                <a:cxnLst/>
                <a:rect l="l" t="t" r="r" b="b"/>
                <a:pathLst>
                  <a:path w="4206240" h="475488">
                    <a:moveTo>
                      <a:pt x="0" y="0"/>
                    </a:moveTo>
                    <a:lnTo>
                      <a:pt x="4206240" y="0"/>
                    </a:lnTo>
                    <a:lnTo>
                      <a:pt x="4206240" y="475488"/>
                    </a:lnTo>
                    <a:lnTo>
                      <a:pt x="0" y="47548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22367" b="-12236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54" name="TextBox 58">
                <a:extLst>
                  <a:ext uri="{FF2B5EF4-FFF2-40B4-BE49-F238E27FC236}">
                    <a16:creationId xmlns:a16="http://schemas.microsoft.com/office/drawing/2014/main" id="{4807861D-2E40-BDA0-21FB-3440033B5D1F}"/>
                  </a:ext>
                </a:extLst>
              </p:cNvPr>
              <p:cNvSpPr txBox="1"/>
              <p:nvPr/>
            </p:nvSpPr>
            <p:spPr>
              <a:xfrm>
                <a:off x="78499" y="-266418"/>
                <a:ext cx="4206240" cy="47548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259"/>
                  </a:lnSpc>
                </a:pPr>
                <a:r>
                  <a:rPr lang="en-US" sz="1167" b="1" dirty="0">
                    <a:latin typeface="Lato Bold"/>
                    <a:ea typeface="Lato Bold"/>
                    <a:cs typeface="Lato Bold"/>
                    <a:sym typeface="Lato Bold"/>
                  </a:rPr>
                  <a:t>Analyze &amp; Benchmark</a:t>
                </a:r>
              </a:p>
            </p:txBody>
          </p:sp>
        </p:grpSp>
        <p:grpSp>
          <p:nvGrpSpPr>
            <p:cNvPr id="55" name="Group 59">
              <a:extLst>
                <a:ext uri="{FF2B5EF4-FFF2-40B4-BE49-F238E27FC236}">
                  <a16:creationId xmlns:a16="http://schemas.microsoft.com/office/drawing/2014/main" id="{3668CBC2-9651-03FA-2C71-2C9208CC46E4}"/>
                </a:ext>
              </a:extLst>
            </p:cNvPr>
            <p:cNvGrpSpPr/>
            <p:nvPr/>
          </p:nvGrpSpPr>
          <p:grpSpPr>
            <a:xfrm>
              <a:off x="6229029" y="4530687"/>
              <a:ext cx="2188364" cy="1840727"/>
              <a:chOff x="-76824" y="-394957"/>
              <a:chExt cx="4283064" cy="3869677"/>
            </a:xfrm>
          </p:grpSpPr>
          <p:sp>
            <p:nvSpPr>
              <p:cNvPr id="56" name="Freeform 60">
                <a:extLst>
                  <a:ext uri="{FF2B5EF4-FFF2-40B4-BE49-F238E27FC236}">
                    <a16:creationId xmlns:a16="http://schemas.microsoft.com/office/drawing/2014/main" id="{0CA12440-CDC2-26D1-CB23-76F6531335DA}"/>
                  </a:ext>
                </a:extLst>
              </p:cNvPr>
              <p:cNvSpPr/>
              <p:nvPr/>
            </p:nvSpPr>
            <p:spPr>
              <a:xfrm>
                <a:off x="0" y="0"/>
                <a:ext cx="4206240" cy="3474720"/>
              </a:xfrm>
              <a:custGeom>
                <a:avLst/>
                <a:gdLst/>
                <a:ahLst/>
                <a:cxnLst/>
                <a:rect l="l" t="t" r="r" b="b"/>
                <a:pathLst>
                  <a:path w="4206240" h="3474720">
                    <a:moveTo>
                      <a:pt x="0" y="0"/>
                    </a:moveTo>
                    <a:lnTo>
                      <a:pt x="4206240" y="0"/>
                    </a:lnTo>
                    <a:lnTo>
                      <a:pt x="4206240" y="3474720"/>
                    </a:lnTo>
                    <a:lnTo>
                      <a:pt x="0" y="34747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55989" r="-55989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57" name="TextBox 61">
                <a:extLst>
                  <a:ext uri="{FF2B5EF4-FFF2-40B4-BE49-F238E27FC236}">
                    <a16:creationId xmlns:a16="http://schemas.microsoft.com/office/drawing/2014/main" id="{F0093789-2C46-D49D-A251-5338BF62F1AD}"/>
                  </a:ext>
                </a:extLst>
              </p:cNvPr>
              <p:cNvSpPr txBox="1"/>
              <p:nvPr/>
            </p:nvSpPr>
            <p:spPr>
              <a:xfrm>
                <a:off x="-76824" y="-394957"/>
                <a:ext cx="4206240" cy="356044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KPI dashboards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Benchmarking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Bottleneck analysis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AI recommendations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Root cause AI*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Global Filters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Reports and smart PDF</a:t>
                </a:r>
              </a:p>
            </p:txBody>
          </p:sp>
        </p:grpSp>
        <p:grpSp>
          <p:nvGrpSpPr>
            <p:cNvPr id="58" name="Group 62">
              <a:extLst>
                <a:ext uri="{FF2B5EF4-FFF2-40B4-BE49-F238E27FC236}">
                  <a16:creationId xmlns:a16="http://schemas.microsoft.com/office/drawing/2014/main" id="{728FF48D-DCC7-E9F9-0316-63C6F09DFEBC}"/>
                </a:ext>
              </a:extLst>
            </p:cNvPr>
            <p:cNvGrpSpPr/>
            <p:nvPr/>
          </p:nvGrpSpPr>
          <p:grpSpPr>
            <a:xfrm>
              <a:off x="8417393" y="4015070"/>
              <a:ext cx="2165334" cy="2433489"/>
              <a:chOff x="0" y="0"/>
              <a:chExt cx="4237990" cy="5115814"/>
            </a:xfrm>
          </p:grpSpPr>
          <p:sp>
            <p:nvSpPr>
              <p:cNvPr id="59" name="Freeform 63">
                <a:extLst>
                  <a:ext uri="{FF2B5EF4-FFF2-40B4-BE49-F238E27FC236}">
                    <a16:creationId xmlns:a16="http://schemas.microsoft.com/office/drawing/2014/main" id="{AD7C6068-30D3-5D94-6B99-84AE2204556F}"/>
                  </a:ext>
                </a:extLst>
              </p:cNvPr>
              <p:cNvSpPr/>
              <p:nvPr/>
            </p:nvSpPr>
            <p:spPr>
              <a:xfrm>
                <a:off x="0" y="0"/>
                <a:ext cx="4237990" cy="5115814"/>
              </a:xfrm>
              <a:custGeom>
                <a:avLst/>
                <a:gdLst/>
                <a:ahLst/>
                <a:cxnLst/>
                <a:rect l="l" t="t" r="r" b="b"/>
                <a:pathLst>
                  <a:path w="4237990" h="5115814">
                    <a:moveTo>
                      <a:pt x="0" y="147447"/>
                    </a:moveTo>
                    <a:cubicBezTo>
                      <a:pt x="0" y="66040"/>
                      <a:pt x="66040" y="0"/>
                      <a:pt x="147447" y="0"/>
                    </a:cubicBezTo>
                    <a:lnTo>
                      <a:pt x="4090543" y="0"/>
                    </a:lnTo>
                    <a:cubicBezTo>
                      <a:pt x="4171950" y="0"/>
                      <a:pt x="4237990" y="66040"/>
                      <a:pt x="4237990" y="147447"/>
                    </a:cubicBezTo>
                    <a:lnTo>
                      <a:pt x="4237990" y="4968367"/>
                    </a:lnTo>
                    <a:cubicBezTo>
                      <a:pt x="4237990" y="5049774"/>
                      <a:pt x="4171950" y="5115814"/>
                      <a:pt x="4090543" y="5115814"/>
                    </a:cubicBezTo>
                    <a:lnTo>
                      <a:pt x="147447" y="5115814"/>
                    </a:lnTo>
                    <a:cubicBezTo>
                      <a:pt x="66040" y="5115814"/>
                      <a:pt x="0" y="5049774"/>
                      <a:pt x="0" y="4968367"/>
                    </a:cubicBezTo>
                    <a:close/>
                  </a:path>
                </a:pathLst>
              </a:custGeom>
              <a:solidFill>
                <a:schemeClr val="bg1"/>
              </a:solidFill>
              <a:ln w="23812" cap="sq">
                <a:solidFill>
                  <a:srgbClr val="4472C4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60" name="Group 64">
              <a:extLst>
                <a:ext uri="{FF2B5EF4-FFF2-40B4-BE49-F238E27FC236}">
                  <a16:creationId xmlns:a16="http://schemas.microsoft.com/office/drawing/2014/main" id="{A471FD59-36E8-DCE5-796C-12F04FA2E487}"/>
                </a:ext>
              </a:extLst>
            </p:cNvPr>
            <p:cNvGrpSpPr/>
            <p:nvPr/>
          </p:nvGrpSpPr>
          <p:grpSpPr>
            <a:xfrm>
              <a:off x="8421967" y="4164548"/>
              <a:ext cx="2157433" cy="352915"/>
              <a:chOff x="0" y="-266419"/>
              <a:chExt cx="4222525" cy="741908"/>
            </a:xfrm>
          </p:grpSpPr>
          <p:sp>
            <p:nvSpPr>
              <p:cNvPr id="61" name="Freeform 65">
                <a:extLst>
                  <a:ext uri="{FF2B5EF4-FFF2-40B4-BE49-F238E27FC236}">
                    <a16:creationId xmlns:a16="http://schemas.microsoft.com/office/drawing/2014/main" id="{16C5C1DC-B86B-3495-69B7-9227866723C1}"/>
                  </a:ext>
                </a:extLst>
              </p:cNvPr>
              <p:cNvSpPr/>
              <p:nvPr/>
            </p:nvSpPr>
            <p:spPr>
              <a:xfrm>
                <a:off x="0" y="0"/>
                <a:ext cx="4206240" cy="475489"/>
              </a:xfrm>
              <a:custGeom>
                <a:avLst/>
                <a:gdLst/>
                <a:ahLst/>
                <a:cxnLst/>
                <a:rect l="l" t="t" r="r" b="b"/>
                <a:pathLst>
                  <a:path w="4206240" h="475489">
                    <a:moveTo>
                      <a:pt x="0" y="0"/>
                    </a:moveTo>
                    <a:lnTo>
                      <a:pt x="4206240" y="0"/>
                    </a:lnTo>
                    <a:lnTo>
                      <a:pt x="4206240" y="475489"/>
                    </a:lnTo>
                    <a:lnTo>
                      <a:pt x="0" y="475489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22367" b="-12236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62" name="TextBox 66">
                <a:extLst>
                  <a:ext uri="{FF2B5EF4-FFF2-40B4-BE49-F238E27FC236}">
                    <a16:creationId xmlns:a16="http://schemas.microsoft.com/office/drawing/2014/main" id="{5BE9CE7F-9B86-4C37-6F53-25D79DB09EF7}"/>
                  </a:ext>
                </a:extLst>
              </p:cNvPr>
              <p:cNvSpPr txBox="1"/>
              <p:nvPr/>
            </p:nvSpPr>
            <p:spPr>
              <a:xfrm>
                <a:off x="16285" y="-266419"/>
                <a:ext cx="4206240" cy="47549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1259"/>
                  </a:lnSpc>
                </a:pPr>
                <a:r>
                  <a:rPr lang="en-US" sz="1167" b="1" dirty="0">
                    <a:latin typeface="Lato Bold"/>
                    <a:ea typeface="Lato Bold"/>
                    <a:cs typeface="Lato Bold"/>
                    <a:sym typeface="Lato Bold"/>
                  </a:rPr>
                  <a:t>Insights &amp; Capabilities</a:t>
                </a:r>
              </a:p>
            </p:txBody>
          </p:sp>
        </p:grpSp>
        <p:grpSp>
          <p:nvGrpSpPr>
            <p:cNvPr id="63" name="Group 67">
              <a:extLst>
                <a:ext uri="{FF2B5EF4-FFF2-40B4-BE49-F238E27FC236}">
                  <a16:creationId xmlns:a16="http://schemas.microsoft.com/office/drawing/2014/main" id="{5FEF87F7-CC1D-D460-43D7-D5E00B300A8F}"/>
                </a:ext>
              </a:extLst>
            </p:cNvPr>
            <p:cNvGrpSpPr/>
            <p:nvPr/>
          </p:nvGrpSpPr>
          <p:grpSpPr>
            <a:xfrm>
              <a:off x="8521898" y="4576189"/>
              <a:ext cx="2175542" cy="1802275"/>
              <a:chOff x="-51729" y="-314122"/>
              <a:chExt cx="4257969" cy="3788842"/>
            </a:xfrm>
          </p:grpSpPr>
          <p:sp>
            <p:nvSpPr>
              <p:cNvPr id="64" name="Freeform 68">
                <a:extLst>
                  <a:ext uri="{FF2B5EF4-FFF2-40B4-BE49-F238E27FC236}">
                    <a16:creationId xmlns:a16="http://schemas.microsoft.com/office/drawing/2014/main" id="{09B13A55-B958-38D0-5172-594042B4FF76}"/>
                  </a:ext>
                </a:extLst>
              </p:cNvPr>
              <p:cNvSpPr/>
              <p:nvPr/>
            </p:nvSpPr>
            <p:spPr>
              <a:xfrm>
                <a:off x="0" y="0"/>
                <a:ext cx="4206240" cy="3474720"/>
              </a:xfrm>
              <a:custGeom>
                <a:avLst/>
                <a:gdLst/>
                <a:ahLst/>
                <a:cxnLst/>
                <a:rect l="l" t="t" r="r" b="b"/>
                <a:pathLst>
                  <a:path w="4206240" h="3474720">
                    <a:moveTo>
                      <a:pt x="0" y="0"/>
                    </a:moveTo>
                    <a:lnTo>
                      <a:pt x="4206240" y="0"/>
                    </a:lnTo>
                    <a:lnTo>
                      <a:pt x="4206240" y="3474720"/>
                    </a:lnTo>
                    <a:lnTo>
                      <a:pt x="0" y="34747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l="-55989" r="-55989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65" name="TextBox 69">
                <a:extLst>
                  <a:ext uri="{FF2B5EF4-FFF2-40B4-BE49-F238E27FC236}">
                    <a16:creationId xmlns:a16="http://schemas.microsoft.com/office/drawing/2014/main" id="{3321437A-C197-DC17-5BA9-225C073EF2A3}"/>
                  </a:ext>
                </a:extLst>
              </p:cNvPr>
              <p:cNvSpPr txBox="1"/>
              <p:nvPr/>
            </p:nvSpPr>
            <p:spPr>
              <a:xfrm>
                <a:off x="-51729" y="-314122"/>
                <a:ext cx="4206240" cy="356044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Action engine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KPI threshold triggers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External AI agents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MCP server* 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AI Model Integration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Generate dashboards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Generate KPI widgets</a:t>
                </a:r>
              </a:p>
              <a:p>
                <a:pPr marL="135726" lvl="1" indent="-67862">
                  <a:lnSpc>
                    <a:spcPts val="1620"/>
                  </a:lnSpc>
                  <a:buFont typeface="Arial"/>
                  <a:buChar char="•"/>
                </a:pPr>
                <a:r>
                  <a:rPr lang="en-US" sz="917" dirty="0">
                    <a:latin typeface="Lato"/>
                    <a:ea typeface="Lato"/>
                    <a:cs typeface="Lato"/>
                    <a:sym typeface="Lato"/>
                  </a:rPr>
                  <a:t>AI co-pilot</a:t>
                </a:r>
              </a:p>
            </p:txBody>
          </p:sp>
        </p:grpSp>
        <p:grpSp>
          <p:nvGrpSpPr>
            <p:cNvPr id="66" name="Group 70">
              <a:extLst>
                <a:ext uri="{FF2B5EF4-FFF2-40B4-BE49-F238E27FC236}">
                  <a16:creationId xmlns:a16="http://schemas.microsoft.com/office/drawing/2014/main" id="{3B21AD82-EBF9-1D95-380B-C58CCD816435}"/>
                </a:ext>
              </a:extLst>
            </p:cNvPr>
            <p:cNvGrpSpPr/>
            <p:nvPr/>
          </p:nvGrpSpPr>
          <p:grpSpPr>
            <a:xfrm>
              <a:off x="7677987" y="6211318"/>
              <a:ext cx="847510" cy="226180"/>
              <a:chOff x="0" y="0"/>
              <a:chExt cx="1658747" cy="475488"/>
            </a:xfrm>
          </p:grpSpPr>
          <p:sp>
            <p:nvSpPr>
              <p:cNvPr id="67" name="Freeform 71">
                <a:extLst>
                  <a:ext uri="{FF2B5EF4-FFF2-40B4-BE49-F238E27FC236}">
                    <a16:creationId xmlns:a16="http://schemas.microsoft.com/office/drawing/2014/main" id="{53E50C6D-AB84-FBB9-13F0-B9ED61167B5F}"/>
                  </a:ext>
                </a:extLst>
              </p:cNvPr>
              <p:cNvSpPr/>
              <p:nvPr/>
            </p:nvSpPr>
            <p:spPr>
              <a:xfrm>
                <a:off x="0" y="0"/>
                <a:ext cx="1658753" cy="475487"/>
              </a:xfrm>
              <a:custGeom>
                <a:avLst/>
                <a:gdLst/>
                <a:ahLst/>
                <a:cxnLst/>
                <a:rect l="l" t="t" r="r" b="b"/>
                <a:pathLst>
                  <a:path w="1658753" h="475487">
                    <a:moveTo>
                      <a:pt x="0" y="0"/>
                    </a:moveTo>
                    <a:lnTo>
                      <a:pt x="1658753" y="0"/>
                    </a:lnTo>
                    <a:lnTo>
                      <a:pt x="1658753" y="475487"/>
                    </a:lnTo>
                    <a:lnTo>
                      <a:pt x="0" y="47548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7973" b="-17974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68" name="TextBox 72">
                <a:extLst>
                  <a:ext uri="{FF2B5EF4-FFF2-40B4-BE49-F238E27FC236}">
                    <a16:creationId xmlns:a16="http://schemas.microsoft.com/office/drawing/2014/main" id="{6DBE1852-CDA8-041B-1859-59A37FC94499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658747" cy="48501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i="1">
                    <a:solidFill>
                      <a:srgbClr val="002060"/>
                    </a:solidFill>
                    <a:latin typeface="Lato Italics"/>
                    <a:ea typeface="Lato Italics"/>
                    <a:cs typeface="Lato Italics"/>
                    <a:sym typeface="Lato Italics"/>
                  </a:rPr>
                  <a:t>*roadmap</a:t>
                </a:r>
              </a:p>
            </p:txBody>
          </p:sp>
        </p:grpSp>
        <p:grpSp>
          <p:nvGrpSpPr>
            <p:cNvPr id="69" name="Group 80">
              <a:extLst>
                <a:ext uri="{FF2B5EF4-FFF2-40B4-BE49-F238E27FC236}">
                  <a16:creationId xmlns:a16="http://schemas.microsoft.com/office/drawing/2014/main" id="{48B20B87-BDDE-D66E-3144-8099C150EC8E}"/>
                </a:ext>
              </a:extLst>
            </p:cNvPr>
            <p:cNvGrpSpPr/>
            <p:nvPr/>
          </p:nvGrpSpPr>
          <p:grpSpPr>
            <a:xfrm>
              <a:off x="10971001" y="3252057"/>
              <a:ext cx="2580407" cy="706009"/>
              <a:chOff x="0" y="0"/>
              <a:chExt cx="5050371" cy="1484211"/>
            </a:xfrm>
          </p:grpSpPr>
          <p:sp>
            <p:nvSpPr>
              <p:cNvPr id="70" name="Freeform 81">
                <a:extLst>
                  <a:ext uri="{FF2B5EF4-FFF2-40B4-BE49-F238E27FC236}">
                    <a16:creationId xmlns:a16="http://schemas.microsoft.com/office/drawing/2014/main" id="{AF2A96A5-9A46-10F9-1B92-C8994B7EFCBC}"/>
                  </a:ext>
                </a:extLst>
              </p:cNvPr>
              <p:cNvSpPr/>
              <p:nvPr/>
            </p:nvSpPr>
            <p:spPr>
              <a:xfrm>
                <a:off x="0" y="0"/>
                <a:ext cx="5050409" cy="1484249"/>
              </a:xfrm>
              <a:custGeom>
                <a:avLst/>
                <a:gdLst/>
                <a:ahLst/>
                <a:cxnLst/>
                <a:rect l="l" t="t" r="r" b="b"/>
                <a:pathLst>
                  <a:path w="5050409" h="1484249">
                    <a:moveTo>
                      <a:pt x="0" y="148463"/>
                    </a:moveTo>
                    <a:cubicBezTo>
                      <a:pt x="0" y="66421"/>
                      <a:pt x="66421" y="0"/>
                      <a:pt x="148463" y="0"/>
                    </a:cubicBezTo>
                    <a:lnTo>
                      <a:pt x="4901946" y="0"/>
                    </a:lnTo>
                    <a:cubicBezTo>
                      <a:pt x="4983861" y="0"/>
                      <a:pt x="5050409" y="66421"/>
                      <a:pt x="5050409" y="148463"/>
                    </a:cubicBezTo>
                    <a:lnTo>
                      <a:pt x="5050409" y="1335786"/>
                    </a:lnTo>
                    <a:cubicBezTo>
                      <a:pt x="5050409" y="1417701"/>
                      <a:pt x="4983988" y="1484249"/>
                      <a:pt x="4901946" y="1484249"/>
                    </a:cubicBezTo>
                    <a:lnTo>
                      <a:pt x="148463" y="1484249"/>
                    </a:lnTo>
                    <a:cubicBezTo>
                      <a:pt x="66421" y="1484249"/>
                      <a:pt x="0" y="1417701"/>
                      <a:pt x="0" y="1335786"/>
                    </a:cubicBezTo>
                    <a:close/>
                  </a:path>
                </a:pathLst>
              </a:custGeom>
              <a:solidFill>
                <a:srgbClr val="330776"/>
              </a:solidFill>
              <a:ln w="15875" cap="sq">
                <a:solidFill>
                  <a:schemeClr val="tx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71" name="Group 82">
              <a:extLst>
                <a:ext uri="{FF2B5EF4-FFF2-40B4-BE49-F238E27FC236}">
                  <a16:creationId xmlns:a16="http://schemas.microsoft.com/office/drawing/2014/main" id="{591B2B81-A463-011E-CF6D-8C4F62C518A3}"/>
                </a:ext>
              </a:extLst>
            </p:cNvPr>
            <p:cNvGrpSpPr/>
            <p:nvPr/>
          </p:nvGrpSpPr>
          <p:grpSpPr>
            <a:xfrm>
              <a:off x="11147631" y="3279485"/>
              <a:ext cx="2141328" cy="308173"/>
              <a:chOff x="-76206" y="-135797"/>
              <a:chExt cx="4191006" cy="647860"/>
            </a:xfrm>
          </p:grpSpPr>
          <p:sp>
            <p:nvSpPr>
              <p:cNvPr id="72" name="Freeform 83">
                <a:extLst>
                  <a:ext uri="{FF2B5EF4-FFF2-40B4-BE49-F238E27FC236}">
                    <a16:creationId xmlns:a16="http://schemas.microsoft.com/office/drawing/2014/main" id="{4030DD0D-09D1-B21D-9DDA-75E3966EE02E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512063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512063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512063"/>
                    </a:lnTo>
                    <a:lnTo>
                      <a:pt x="0" y="51206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6576" b="-106576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73" name="TextBox 84">
                <a:extLst>
                  <a:ext uri="{FF2B5EF4-FFF2-40B4-BE49-F238E27FC236}">
                    <a16:creationId xmlns:a16="http://schemas.microsoft.com/office/drawing/2014/main" id="{45F73763-E332-F6C3-37E8-1ADD1F40812E}"/>
                  </a:ext>
                </a:extLst>
              </p:cNvPr>
              <p:cNvSpPr txBox="1"/>
              <p:nvPr/>
            </p:nvSpPr>
            <p:spPr>
              <a:xfrm>
                <a:off x="-76206" y="-135797"/>
                <a:ext cx="4114800" cy="521590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000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1. Understand</a:t>
                </a:r>
                <a:endParaRPr lang="en-US" sz="1333" b="1" dirty="0">
                  <a:solidFill>
                    <a:schemeClr val="bg1"/>
                  </a:solidFill>
                  <a:latin typeface="Lato Bold"/>
                  <a:ea typeface="Lato Bold"/>
                  <a:cs typeface="Lato Bold"/>
                  <a:sym typeface="Lato Bold"/>
                </a:endParaRPr>
              </a:p>
            </p:txBody>
          </p:sp>
        </p:grpSp>
        <p:grpSp>
          <p:nvGrpSpPr>
            <p:cNvPr id="74" name="Group 85">
              <a:extLst>
                <a:ext uri="{FF2B5EF4-FFF2-40B4-BE49-F238E27FC236}">
                  <a16:creationId xmlns:a16="http://schemas.microsoft.com/office/drawing/2014/main" id="{80D9841D-5456-EA0E-7DAD-11F7890DAA37}"/>
                </a:ext>
              </a:extLst>
            </p:cNvPr>
            <p:cNvGrpSpPr/>
            <p:nvPr/>
          </p:nvGrpSpPr>
          <p:grpSpPr>
            <a:xfrm>
              <a:off x="11205255" y="3622916"/>
              <a:ext cx="2102392" cy="191383"/>
              <a:chOff x="0" y="0"/>
              <a:chExt cx="4114800" cy="402336"/>
            </a:xfrm>
          </p:grpSpPr>
          <p:sp>
            <p:nvSpPr>
              <p:cNvPr id="75" name="Freeform 86">
                <a:extLst>
                  <a:ext uri="{FF2B5EF4-FFF2-40B4-BE49-F238E27FC236}">
                    <a16:creationId xmlns:a16="http://schemas.microsoft.com/office/drawing/2014/main" id="{82128330-0015-3799-6C5C-1F46E61A2AB0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402337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402337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402337"/>
                    </a:lnTo>
                    <a:lnTo>
                      <a:pt x="0" y="40233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9278" b="-149278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76" name="TextBox 87">
                <a:extLst>
                  <a:ext uri="{FF2B5EF4-FFF2-40B4-BE49-F238E27FC236}">
                    <a16:creationId xmlns:a16="http://schemas.microsoft.com/office/drawing/2014/main" id="{21CC094A-84FE-88ED-877E-1A1DC07B73C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4114800" cy="41186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dirty="0">
                    <a:solidFill>
                      <a:schemeClr val="bg1"/>
                    </a:solidFill>
                    <a:latin typeface="Lato"/>
                    <a:ea typeface="Lato"/>
                    <a:cs typeface="Lato"/>
                    <a:sym typeface="Lato"/>
                  </a:rPr>
                  <a:t>Reads live process signals against configured thresholds</a:t>
                </a:r>
              </a:p>
            </p:txBody>
          </p:sp>
        </p:grpSp>
        <p:grpSp>
          <p:nvGrpSpPr>
            <p:cNvPr id="77" name="Group 90">
              <a:extLst>
                <a:ext uri="{FF2B5EF4-FFF2-40B4-BE49-F238E27FC236}">
                  <a16:creationId xmlns:a16="http://schemas.microsoft.com/office/drawing/2014/main" id="{072C6620-4398-FD6B-A902-9B5BED87EFD9}"/>
                </a:ext>
              </a:extLst>
            </p:cNvPr>
            <p:cNvGrpSpPr/>
            <p:nvPr/>
          </p:nvGrpSpPr>
          <p:grpSpPr>
            <a:xfrm>
              <a:off x="10971001" y="4095883"/>
              <a:ext cx="2598695" cy="706027"/>
              <a:chOff x="0" y="0"/>
              <a:chExt cx="5086165" cy="1484249"/>
            </a:xfrm>
          </p:grpSpPr>
          <p:sp>
            <p:nvSpPr>
              <p:cNvPr id="78" name="Freeform 91">
                <a:extLst>
                  <a:ext uri="{FF2B5EF4-FFF2-40B4-BE49-F238E27FC236}">
                    <a16:creationId xmlns:a16="http://schemas.microsoft.com/office/drawing/2014/main" id="{6272862A-FF54-2D88-A68B-67CC79DD1093}"/>
                  </a:ext>
                </a:extLst>
              </p:cNvPr>
              <p:cNvSpPr/>
              <p:nvPr/>
            </p:nvSpPr>
            <p:spPr>
              <a:xfrm>
                <a:off x="0" y="0"/>
                <a:ext cx="5086165" cy="1484249"/>
              </a:xfrm>
              <a:custGeom>
                <a:avLst/>
                <a:gdLst/>
                <a:ahLst/>
                <a:cxnLst/>
                <a:rect l="l" t="t" r="r" b="b"/>
                <a:pathLst>
                  <a:path w="5050409" h="1484249">
                    <a:moveTo>
                      <a:pt x="0" y="148463"/>
                    </a:moveTo>
                    <a:cubicBezTo>
                      <a:pt x="0" y="66421"/>
                      <a:pt x="66421" y="0"/>
                      <a:pt x="148463" y="0"/>
                    </a:cubicBezTo>
                    <a:lnTo>
                      <a:pt x="4901946" y="0"/>
                    </a:lnTo>
                    <a:cubicBezTo>
                      <a:pt x="4983861" y="0"/>
                      <a:pt x="5050409" y="66421"/>
                      <a:pt x="5050409" y="148463"/>
                    </a:cubicBezTo>
                    <a:lnTo>
                      <a:pt x="5050409" y="1335786"/>
                    </a:lnTo>
                    <a:cubicBezTo>
                      <a:pt x="5050409" y="1417701"/>
                      <a:pt x="4983988" y="1484249"/>
                      <a:pt x="4901946" y="1484249"/>
                    </a:cubicBezTo>
                    <a:lnTo>
                      <a:pt x="148463" y="1484249"/>
                    </a:lnTo>
                    <a:cubicBezTo>
                      <a:pt x="66421" y="1484249"/>
                      <a:pt x="0" y="1417701"/>
                      <a:pt x="0" y="1335786"/>
                    </a:cubicBezTo>
                    <a:close/>
                  </a:path>
                </a:pathLst>
              </a:custGeom>
              <a:solidFill>
                <a:srgbClr val="0070C0"/>
              </a:solidFill>
              <a:ln w="15875" cap="sq">
                <a:solidFill>
                  <a:schemeClr val="tx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 dirty="0"/>
              </a:p>
            </p:txBody>
          </p:sp>
        </p:grpSp>
        <p:grpSp>
          <p:nvGrpSpPr>
            <p:cNvPr id="79" name="Group 92">
              <a:extLst>
                <a:ext uri="{FF2B5EF4-FFF2-40B4-BE49-F238E27FC236}">
                  <a16:creationId xmlns:a16="http://schemas.microsoft.com/office/drawing/2014/main" id="{7993ED80-45F7-E8ED-60EF-595C44B89ECB}"/>
                </a:ext>
              </a:extLst>
            </p:cNvPr>
            <p:cNvGrpSpPr/>
            <p:nvPr/>
          </p:nvGrpSpPr>
          <p:grpSpPr>
            <a:xfrm>
              <a:off x="11179983" y="4121930"/>
              <a:ext cx="2108976" cy="309555"/>
              <a:chOff x="-12885" y="-138701"/>
              <a:chExt cx="4127685" cy="650764"/>
            </a:xfrm>
          </p:grpSpPr>
          <p:sp>
            <p:nvSpPr>
              <p:cNvPr id="80" name="Freeform 93">
                <a:extLst>
                  <a:ext uri="{FF2B5EF4-FFF2-40B4-BE49-F238E27FC236}">
                    <a16:creationId xmlns:a16="http://schemas.microsoft.com/office/drawing/2014/main" id="{707CC591-D817-8A9B-4706-FEDF700D9EF3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512063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512063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512063"/>
                    </a:lnTo>
                    <a:lnTo>
                      <a:pt x="0" y="51206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6576" b="-106576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81" name="TextBox 94">
                <a:extLst>
                  <a:ext uri="{FF2B5EF4-FFF2-40B4-BE49-F238E27FC236}">
                    <a16:creationId xmlns:a16="http://schemas.microsoft.com/office/drawing/2014/main" id="{063799C2-7A31-6F83-3643-B2594AC5CFD4}"/>
                  </a:ext>
                </a:extLst>
              </p:cNvPr>
              <p:cNvSpPr txBox="1"/>
              <p:nvPr/>
            </p:nvSpPr>
            <p:spPr>
              <a:xfrm>
                <a:off x="-12885" y="-138701"/>
                <a:ext cx="4114798" cy="52159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000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2. Reason</a:t>
                </a:r>
              </a:p>
            </p:txBody>
          </p:sp>
        </p:grpSp>
        <p:grpSp>
          <p:nvGrpSpPr>
            <p:cNvPr id="82" name="Group 95">
              <a:extLst>
                <a:ext uri="{FF2B5EF4-FFF2-40B4-BE49-F238E27FC236}">
                  <a16:creationId xmlns:a16="http://schemas.microsoft.com/office/drawing/2014/main" id="{A0611A74-D8E9-AFD7-5104-B240311A6C6F}"/>
                </a:ext>
              </a:extLst>
            </p:cNvPr>
            <p:cNvGrpSpPr/>
            <p:nvPr/>
          </p:nvGrpSpPr>
          <p:grpSpPr>
            <a:xfrm>
              <a:off x="11205255" y="4474981"/>
              <a:ext cx="2102392" cy="191383"/>
              <a:chOff x="0" y="0"/>
              <a:chExt cx="4114800" cy="402336"/>
            </a:xfrm>
          </p:grpSpPr>
          <p:sp>
            <p:nvSpPr>
              <p:cNvPr id="83" name="Freeform 96">
                <a:extLst>
                  <a:ext uri="{FF2B5EF4-FFF2-40B4-BE49-F238E27FC236}">
                    <a16:creationId xmlns:a16="http://schemas.microsoft.com/office/drawing/2014/main" id="{32B3BB4E-1975-3BF6-19DF-1E9C5C7A2690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402337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402337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402337"/>
                    </a:lnTo>
                    <a:lnTo>
                      <a:pt x="0" y="40233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9278" b="-149278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84" name="TextBox 97">
                <a:extLst>
                  <a:ext uri="{FF2B5EF4-FFF2-40B4-BE49-F238E27FC236}">
                    <a16:creationId xmlns:a16="http://schemas.microsoft.com/office/drawing/2014/main" id="{92D55BDE-DE2B-691B-DEEE-B1E6C5076462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4114800" cy="41186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dirty="0">
                    <a:solidFill>
                      <a:schemeClr val="bg1"/>
                    </a:solidFill>
                    <a:latin typeface="Lato"/>
                    <a:ea typeface="Lato"/>
                    <a:cs typeface="Lato"/>
                    <a:sym typeface="Lato"/>
                  </a:rPr>
                  <a:t>Traces the chain to pinpoint the root cause &amp; scores by business impact </a:t>
                </a:r>
              </a:p>
            </p:txBody>
          </p:sp>
        </p:grpSp>
        <p:grpSp>
          <p:nvGrpSpPr>
            <p:cNvPr id="85" name="Group 100">
              <a:extLst>
                <a:ext uri="{FF2B5EF4-FFF2-40B4-BE49-F238E27FC236}">
                  <a16:creationId xmlns:a16="http://schemas.microsoft.com/office/drawing/2014/main" id="{EC809780-4E22-8351-3390-347457186FBE}"/>
                </a:ext>
              </a:extLst>
            </p:cNvPr>
            <p:cNvGrpSpPr/>
            <p:nvPr/>
          </p:nvGrpSpPr>
          <p:grpSpPr>
            <a:xfrm>
              <a:off x="10971001" y="4939708"/>
              <a:ext cx="2580407" cy="706009"/>
              <a:chOff x="0" y="0"/>
              <a:chExt cx="5050371" cy="1484211"/>
            </a:xfrm>
          </p:grpSpPr>
          <p:sp>
            <p:nvSpPr>
              <p:cNvPr id="86" name="Freeform 101">
                <a:extLst>
                  <a:ext uri="{FF2B5EF4-FFF2-40B4-BE49-F238E27FC236}">
                    <a16:creationId xmlns:a16="http://schemas.microsoft.com/office/drawing/2014/main" id="{1743FD58-2D77-62BD-1E9D-35903570727E}"/>
                  </a:ext>
                </a:extLst>
              </p:cNvPr>
              <p:cNvSpPr/>
              <p:nvPr/>
            </p:nvSpPr>
            <p:spPr>
              <a:xfrm>
                <a:off x="0" y="0"/>
                <a:ext cx="5050409" cy="1484249"/>
              </a:xfrm>
              <a:custGeom>
                <a:avLst/>
                <a:gdLst/>
                <a:ahLst/>
                <a:cxnLst/>
                <a:rect l="l" t="t" r="r" b="b"/>
                <a:pathLst>
                  <a:path w="5050409" h="1484249">
                    <a:moveTo>
                      <a:pt x="0" y="148463"/>
                    </a:moveTo>
                    <a:cubicBezTo>
                      <a:pt x="0" y="66421"/>
                      <a:pt x="66421" y="0"/>
                      <a:pt x="148463" y="0"/>
                    </a:cubicBezTo>
                    <a:lnTo>
                      <a:pt x="4901946" y="0"/>
                    </a:lnTo>
                    <a:cubicBezTo>
                      <a:pt x="4983861" y="0"/>
                      <a:pt x="5050409" y="66421"/>
                      <a:pt x="5050409" y="148463"/>
                    </a:cubicBezTo>
                    <a:lnTo>
                      <a:pt x="5050409" y="1335786"/>
                    </a:lnTo>
                    <a:cubicBezTo>
                      <a:pt x="5050409" y="1417701"/>
                      <a:pt x="4983988" y="1484249"/>
                      <a:pt x="4901946" y="1484249"/>
                    </a:cubicBezTo>
                    <a:lnTo>
                      <a:pt x="148463" y="1484249"/>
                    </a:lnTo>
                    <a:cubicBezTo>
                      <a:pt x="66421" y="1484249"/>
                      <a:pt x="0" y="1417701"/>
                      <a:pt x="0" y="1335786"/>
                    </a:cubicBezTo>
                    <a:close/>
                  </a:path>
                </a:pathLst>
              </a:custGeom>
              <a:solidFill>
                <a:srgbClr val="68CFF4"/>
              </a:solidFill>
              <a:ln w="15875" cap="sq">
                <a:solidFill>
                  <a:srgbClr val="2620B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 dirty="0"/>
              </a:p>
            </p:txBody>
          </p:sp>
        </p:grpSp>
        <p:grpSp>
          <p:nvGrpSpPr>
            <p:cNvPr id="87" name="Group 102">
              <a:extLst>
                <a:ext uri="{FF2B5EF4-FFF2-40B4-BE49-F238E27FC236}">
                  <a16:creationId xmlns:a16="http://schemas.microsoft.com/office/drawing/2014/main" id="{D2EB1EE7-0831-D565-0A39-92B9F0137AA9}"/>
                </a:ext>
              </a:extLst>
            </p:cNvPr>
            <p:cNvGrpSpPr/>
            <p:nvPr/>
          </p:nvGrpSpPr>
          <p:grpSpPr>
            <a:xfrm>
              <a:off x="11186567" y="4992551"/>
              <a:ext cx="2102392" cy="248109"/>
              <a:chOff x="0" y="-82368"/>
              <a:chExt cx="4114800" cy="521589"/>
            </a:xfrm>
          </p:grpSpPr>
          <p:sp>
            <p:nvSpPr>
              <p:cNvPr id="88" name="Freeform 103">
                <a:extLst>
                  <a:ext uri="{FF2B5EF4-FFF2-40B4-BE49-F238E27FC236}">
                    <a16:creationId xmlns:a16="http://schemas.microsoft.com/office/drawing/2014/main" id="{8FCE3DA2-5492-B4DB-E2B6-B82AA2925789}"/>
                  </a:ext>
                </a:extLst>
              </p:cNvPr>
              <p:cNvSpPr/>
              <p:nvPr/>
            </p:nvSpPr>
            <p:spPr>
              <a:xfrm>
                <a:off x="0" y="0"/>
                <a:ext cx="3145243" cy="219234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512063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512063"/>
                    </a:lnTo>
                    <a:lnTo>
                      <a:pt x="0" y="51206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6576" b="-106576"/>
                </a:stretch>
              </a:blipFill>
            </p:spPr>
            <p:txBody>
              <a:bodyPr/>
              <a:lstStyle/>
              <a:p>
                <a:endParaRPr lang="en-US" sz="1333" dirty="0"/>
              </a:p>
            </p:txBody>
          </p:sp>
          <p:sp>
            <p:nvSpPr>
              <p:cNvPr id="89" name="TextBox 104">
                <a:extLst>
                  <a:ext uri="{FF2B5EF4-FFF2-40B4-BE49-F238E27FC236}">
                    <a16:creationId xmlns:a16="http://schemas.microsoft.com/office/drawing/2014/main" id="{61F59B9E-9541-6DDD-4845-78FC2D284BE1}"/>
                  </a:ext>
                </a:extLst>
              </p:cNvPr>
              <p:cNvSpPr txBox="1"/>
              <p:nvPr/>
            </p:nvSpPr>
            <p:spPr>
              <a:xfrm>
                <a:off x="0" y="-82368"/>
                <a:ext cx="4114800" cy="521589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000" b="1" dirty="0">
                    <a:latin typeface="Lato Bold"/>
                    <a:ea typeface="Lato Bold"/>
                    <a:cs typeface="Lato Bold"/>
                    <a:sym typeface="Lato Bold"/>
                  </a:rPr>
                  <a:t>3. Act</a:t>
                </a:r>
              </a:p>
            </p:txBody>
          </p:sp>
        </p:grpSp>
        <p:grpSp>
          <p:nvGrpSpPr>
            <p:cNvPr id="90" name="Group 105">
              <a:extLst>
                <a:ext uri="{FF2B5EF4-FFF2-40B4-BE49-F238E27FC236}">
                  <a16:creationId xmlns:a16="http://schemas.microsoft.com/office/drawing/2014/main" id="{08E30FA2-4899-8D6D-ED7C-2880FC111C6B}"/>
                </a:ext>
              </a:extLst>
            </p:cNvPr>
            <p:cNvGrpSpPr/>
            <p:nvPr/>
          </p:nvGrpSpPr>
          <p:grpSpPr>
            <a:xfrm>
              <a:off x="11205254" y="5287866"/>
              <a:ext cx="2327863" cy="281812"/>
              <a:chOff x="-2" y="-82368"/>
              <a:chExt cx="4556091" cy="592441"/>
            </a:xfrm>
          </p:grpSpPr>
          <p:sp>
            <p:nvSpPr>
              <p:cNvPr id="91" name="Freeform 106">
                <a:extLst>
                  <a:ext uri="{FF2B5EF4-FFF2-40B4-BE49-F238E27FC236}">
                    <a16:creationId xmlns:a16="http://schemas.microsoft.com/office/drawing/2014/main" id="{39CEE21E-D5AB-0DDB-5EF6-F0B9EB522BDB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402337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402337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402337"/>
                    </a:lnTo>
                    <a:lnTo>
                      <a:pt x="0" y="40233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9278" b="-149278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92" name="TextBox 107">
                <a:extLst>
                  <a:ext uri="{FF2B5EF4-FFF2-40B4-BE49-F238E27FC236}">
                    <a16:creationId xmlns:a16="http://schemas.microsoft.com/office/drawing/2014/main" id="{A8FC3D29-65D7-2231-A198-2B44D91F6174}"/>
                  </a:ext>
                </a:extLst>
              </p:cNvPr>
              <p:cNvSpPr txBox="1"/>
              <p:nvPr/>
            </p:nvSpPr>
            <p:spPr>
              <a:xfrm>
                <a:off x="-2" y="-82368"/>
                <a:ext cx="4556091" cy="592441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dirty="0">
                    <a:latin typeface="Lato"/>
                    <a:ea typeface="Lato"/>
                    <a:cs typeface="Lato"/>
                    <a:sym typeface="Lato"/>
                  </a:rPr>
                  <a:t>Takes targeted, context-rich action across systems with full process context</a:t>
                </a:r>
              </a:p>
            </p:txBody>
          </p:sp>
        </p:grpSp>
        <p:grpSp>
          <p:nvGrpSpPr>
            <p:cNvPr id="93" name="Group 110">
              <a:extLst>
                <a:ext uri="{FF2B5EF4-FFF2-40B4-BE49-F238E27FC236}">
                  <a16:creationId xmlns:a16="http://schemas.microsoft.com/office/drawing/2014/main" id="{F9CEC571-B357-7FFC-FF9B-B70CF747A3B1}"/>
                </a:ext>
              </a:extLst>
            </p:cNvPr>
            <p:cNvGrpSpPr/>
            <p:nvPr/>
          </p:nvGrpSpPr>
          <p:grpSpPr>
            <a:xfrm>
              <a:off x="10971001" y="5783534"/>
              <a:ext cx="2580407" cy="706009"/>
              <a:chOff x="0" y="0"/>
              <a:chExt cx="5050371" cy="1484211"/>
            </a:xfrm>
          </p:grpSpPr>
          <p:sp>
            <p:nvSpPr>
              <p:cNvPr id="94" name="Freeform 111">
                <a:extLst>
                  <a:ext uri="{FF2B5EF4-FFF2-40B4-BE49-F238E27FC236}">
                    <a16:creationId xmlns:a16="http://schemas.microsoft.com/office/drawing/2014/main" id="{FBDDD72A-C821-387D-ADEF-731AB802F281}"/>
                  </a:ext>
                </a:extLst>
              </p:cNvPr>
              <p:cNvSpPr/>
              <p:nvPr/>
            </p:nvSpPr>
            <p:spPr>
              <a:xfrm>
                <a:off x="0" y="0"/>
                <a:ext cx="5050409" cy="1484249"/>
              </a:xfrm>
              <a:custGeom>
                <a:avLst/>
                <a:gdLst/>
                <a:ahLst/>
                <a:cxnLst/>
                <a:rect l="l" t="t" r="r" b="b"/>
                <a:pathLst>
                  <a:path w="5050409" h="1484249">
                    <a:moveTo>
                      <a:pt x="0" y="148463"/>
                    </a:moveTo>
                    <a:cubicBezTo>
                      <a:pt x="0" y="66421"/>
                      <a:pt x="66421" y="0"/>
                      <a:pt x="148463" y="0"/>
                    </a:cubicBezTo>
                    <a:lnTo>
                      <a:pt x="4901946" y="0"/>
                    </a:lnTo>
                    <a:cubicBezTo>
                      <a:pt x="4983861" y="0"/>
                      <a:pt x="5050409" y="66421"/>
                      <a:pt x="5050409" y="148463"/>
                    </a:cubicBezTo>
                    <a:lnTo>
                      <a:pt x="5050409" y="1335786"/>
                    </a:lnTo>
                    <a:cubicBezTo>
                      <a:pt x="5050409" y="1417701"/>
                      <a:pt x="4983988" y="1484249"/>
                      <a:pt x="4901946" y="1484249"/>
                    </a:cubicBezTo>
                    <a:lnTo>
                      <a:pt x="148463" y="1484249"/>
                    </a:lnTo>
                    <a:cubicBezTo>
                      <a:pt x="66421" y="1484249"/>
                      <a:pt x="0" y="1417701"/>
                      <a:pt x="0" y="133578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5875" cap="sq">
                <a:solidFill>
                  <a:schemeClr val="tx1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 dirty="0"/>
              </a:p>
            </p:txBody>
          </p:sp>
        </p:grpSp>
        <p:grpSp>
          <p:nvGrpSpPr>
            <p:cNvPr id="95" name="Group 112">
              <a:extLst>
                <a:ext uri="{FF2B5EF4-FFF2-40B4-BE49-F238E27FC236}">
                  <a16:creationId xmlns:a16="http://schemas.microsoft.com/office/drawing/2014/main" id="{2FC840EE-FF7C-AB84-445E-27236E2C9067}"/>
                </a:ext>
              </a:extLst>
            </p:cNvPr>
            <p:cNvGrpSpPr/>
            <p:nvPr/>
          </p:nvGrpSpPr>
          <p:grpSpPr>
            <a:xfrm>
              <a:off x="11186567" y="5847927"/>
              <a:ext cx="2102392" cy="271209"/>
              <a:chOff x="0" y="-58088"/>
              <a:chExt cx="4114800" cy="570151"/>
            </a:xfrm>
          </p:grpSpPr>
          <p:sp>
            <p:nvSpPr>
              <p:cNvPr id="96" name="Freeform 113">
                <a:extLst>
                  <a:ext uri="{FF2B5EF4-FFF2-40B4-BE49-F238E27FC236}">
                    <a16:creationId xmlns:a16="http://schemas.microsoft.com/office/drawing/2014/main" id="{A07B5EA7-69CE-DFF7-3DD5-D62FD2730069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512063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512063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512063"/>
                    </a:lnTo>
                    <a:lnTo>
                      <a:pt x="0" y="51206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6576" b="-106576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97" name="TextBox 114">
                <a:extLst>
                  <a:ext uri="{FF2B5EF4-FFF2-40B4-BE49-F238E27FC236}">
                    <a16:creationId xmlns:a16="http://schemas.microsoft.com/office/drawing/2014/main" id="{7001826E-EAB7-71A1-AB5C-D64AE6739243}"/>
                  </a:ext>
                </a:extLst>
              </p:cNvPr>
              <p:cNvSpPr txBox="1"/>
              <p:nvPr/>
            </p:nvSpPr>
            <p:spPr>
              <a:xfrm>
                <a:off x="0" y="-58088"/>
                <a:ext cx="4114800" cy="521589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400"/>
                  </a:lnSpc>
                </a:pPr>
                <a:r>
                  <a:rPr lang="en-US" sz="1000" b="1" dirty="0">
                    <a:latin typeface="Lato Bold"/>
                    <a:ea typeface="Lato Bold"/>
                    <a:cs typeface="Lato Bold"/>
                    <a:sym typeface="Lato Bold"/>
                  </a:rPr>
                  <a:t>4. Adapt &amp; Monitor</a:t>
                </a:r>
              </a:p>
            </p:txBody>
          </p:sp>
        </p:grpSp>
        <p:grpSp>
          <p:nvGrpSpPr>
            <p:cNvPr id="98" name="Group 123">
              <a:extLst>
                <a:ext uri="{FF2B5EF4-FFF2-40B4-BE49-F238E27FC236}">
                  <a16:creationId xmlns:a16="http://schemas.microsoft.com/office/drawing/2014/main" id="{AFF8FEC1-8AB2-B8F4-DCCE-73ACBDFC1F13}"/>
                </a:ext>
              </a:extLst>
            </p:cNvPr>
            <p:cNvGrpSpPr/>
            <p:nvPr/>
          </p:nvGrpSpPr>
          <p:grpSpPr>
            <a:xfrm>
              <a:off x="3584071" y="6794015"/>
              <a:ext cx="1786170" cy="636415"/>
              <a:chOff x="0" y="0"/>
              <a:chExt cx="3495891" cy="1337907"/>
            </a:xfrm>
          </p:grpSpPr>
          <p:sp>
            <p:nvSpPr>
              <p:cNvPr id="99" name="Freeform 124">
                <a:extLst>
                  <a:ext uri="{FF2B5EF4-FFF2-40B4-BE49-F238E27FC236}">
                    <a16:creationId xmlns:a16="http://schemas.microsoft.com/office/drawing/2014/main" id="{6AD0ED85-D773-9192-CD89-D92BA7C5A7DD}"/>
                  </a:ext>
                </a:extLst>
              </p:cNvPr>
              <p:cNvSpPr/>
              <p:nvPr/>
            </p:nvSpPr>
            <p:spPr>
              <a:xfrm>
                <a:off x="0" y="0"/>
                <a:ext cx="3495929" cy="1337945"/>
              </a:xfrm>
              <a:custGeom>
                <a:avLst/>
                <a:gdLst/>
                <a:ahLst/>
                <a:cxnLst/>
                <a:rect l="l" t="t" r="r" b="b"/>
                <a:pathLst>
                  <a:path w="3495929" h="1337945">
                    <a:moveTo>
                      <a:pt x="0" y="148717"/>
                    </a:moveTo>
                    <a:cubicBezTo>
                      <a:pt x="0" y="66548"/>
                      <a:pt x="66548" y="0"/>
                      <a:pt x="148717" y="0"/>
                    </a:cubicBezTo>
                    <a:lnTo>
                      <a:pt x="3347212" y="0"/>
                    </a:lnTo>
                    <a:cubicBezTo>
                      <a:pt x="3429254" y="0"/>
                      <a:pt x="3495929" y="66548"/>
                      <a:pt x="3495929" y="148717"/>
                    </a:cubicBezTo>
                    <a:lnTo>
                      <a:pt x="3495929" y="1189228"/>
                    </a:lnTo>
                    <a:cubicBezTo>
                      <a:pt x="3495929" y="1271270"/>
                      <a:pt x="3429381" y="1337945"/>
                      <a:pt x="3347212" y="1337945"/>
                    </a:cubicBezTo>
                    <a:lnTo>
                      <a:pt x="148717" y="1337945"/>
                    </a:lnTo>
                    <a:cubicBezTo>
                      <a:pt x="66548" y="1337945"/>
                      <a:pt x="0" y="1271397"/>
                      <a:pt x="0" y="1189228"/>
                    </a:cubicBezTo>
                    <a:close/>
                  </a:path>
                </a:pathLst>
              </a:custGeom>
              <a:solidFill>
                <a:srgbClr val="02D5A1"/>
              </a:solidFill>
              <a:ln w="15875" cap="sq">
                <a:gradFill>
                  <a:gsLst>
                    <a:gs pos="0">
                      <a:srgbClr val="7CCE6B">
                        <a:alpha val="100000"/>
                      </a:srgbClr>
                    </a:gs>
                    <a:gs pos="100000">
                      <a:srgbClr val="D8FFD0">
                        <a:alpha val="100000"/>
                      </a:srgbClr>
                    </a:gs>
                  </a:gsLst>
                  <a:lin ang="5400000"/>
                </a:gra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00" name="Group 125">
              <a:extLst>
                <a:ext uri="{FF2B5EF4-FFF2-40B4-BE49-F238E27FC236}">
                  <a16:creationId xmlns:a16="http://schemas.microsoft.com/office/drawing/2014/main" id="{9C8B1617-4DFC-1CFD-9B92-24141C29C697}"/>
                </a:ext>
              </a:extLst>
            </p:cNvPr>
            <p:cNvGrpSpPr/>
            <p:nvPr/>
          </p:nvGrpSpPr>
          <p:grpSpPr>
            <a:xfrm>
              <a:off x="3907177" y="6833844"/>
              <a:ext cx="1551098" cy="214352"/>
              <a:chOff x="0" y="0"/>
              <a:chExt cx="3035808" cy="450621"/>
            </a:xfrm>
          </p:grpSpPr>
          <p:sp>
            <p:nvSpPr>
              <p:cNvPr id="101" name="Freeform 126">
                <a:extLst>
                  <a:ext uri="{FF2B5EF4-FFF2-40B4-BE49-F238E27FC236}">
                    <a16:creationId xmlns:a16="http://schemas.microsoft.com/office/drawing/2014/main" id="{3B993114-34A2-6275-8DF8-D16F6B294336}"/>
                  </a:ext>
                </a:extLst>
              </p:cNvPr>
              <p:cNvSpPr/>
              <p:nvPr/>
            </p:nvSpPr>
            <p:spPr>
              <a:xfrm>
                <a:off x="0" y="0"/>
                <a:ext cx="3035807" cy="450620"/>
              </a:xfrm>
              <a:custGeom>
                <a:avLst/>
                <a:gdLst/>
                <a:ahLst/>
                <a:cxnLst/>
                <a:rect l="l" t="t" r="r" b="b"/>
                <a:pathLst>
                  <a:path w="3035807" h="450620">
                    <a:moveTo>
                      <a:pt x="0" y="0"/>
                    </a:moveTo>
                    <a:lnTo>
                      <a:pt x="3035807" y="0"/>
                    </a:lnTo>
                    <a:lnTo>
                      <a:pt x="3035807" y="450620"/>
                    </a:lnTo>
                    <a:lnTo>
                      <a:pt x="0" y="4506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81269" b="-81270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02" name="TextBox 127">
                <a:extLst>
                  <a:ext uri="{FF2B5EF4-FFF2-40B4-BE49-F238E27FC236}">
                    <a16:creationId xmlns:a16="http://schemas.microsoft.com/office/drawing/2014/main" id="{42FA6D9F-EF32-3405-E05A-18F73018A79F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035808" cy="46014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200"/>
                  </a:lnSpc>
                </a:pPr>
                <a:r>
                  <a:rPr lang="en-US" sz="1000" b="1" dirty="0">
                    <a:latin typeface="Lato Bold"/>
                    <a:ea typeface="Lato Bold"/>
                    <a:cs typeface="Lato Bold"/>
                    <a:sym typeface="Lato Bold"/>
                  </a:rPr>
                  <a:t>Query &amp; Reasoning</a:t>
                </a:r>
              </a:p>
            </p:txBody>
          </p:sp>
        </p:grpSp>
        <p:grpSp>
          <p:nvGrpSpPr>
            <p:cNvPr id="103" name="Group 128">
              <a:extLst>
                <a:ext uri="{FF2B5EF4-FFF2-40B4-BE49-F238E27FC236}">
                  <a16:creationId xmlns:a16="http://schemas.microsoft.com/office/drawing/2014/main" id="{8B593EDF-A175-C598-6E3E-99B52C446CEA}"/>
                </a:ext>
              </a:extLst>
            </p:cNvPr>
            <p:cNvGrpSpPr/>
            <p:nvPr/>
          </p:nvGrpSpPr>
          <p:grpSpPr>
            <a:xfrm>
              <a:off x="3664228" y="7068724"/>
              <a:ext cx="1625850" cy="313172"/>
              <a:chOff x="0" y="0"/>
              <a:chExt cx="3182112" cy="658368"/>
            </a:xfrm>
          </p:grpSpPr>
          <p:sp>
            <p:nvSpPr>
              <p:cNvPr id="104" name="Freeform 129">
                <a:extLst>
                  <a:ext uri="{FF2B5EF4-FFF2-40B4-BE49-F238E27FC236}">
                    <a16:creationId xmlns:a16="http://schemas.microsoft.com/office/drawing/2014/main" id="{5403B256-232B-73A3-CFB8-0957DFA8EEC5}"/>
                  </a:ext>
                </a:extLst>
              </p:cNvPr>
              <p:cNvSpPr/>
              <p:nvPr/>
            </p:nvSpPr>
            <p:spPr>
              <a:xfrm>
                <a:off x="0" y="0"/>
                <a:ext cx="3182112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3182112" h="658368">
                    <a:moveTo>
                      <a:pt x="0" y="0"/>
                    </a:moveTo>
                    <a:lnTo>
                      <a:pt x="3182112" y="0"/>
                    </a:lnTo>
                    <a:lnTo>
                      <a:pt x="3182112" y="658368"/>
                    </a:lnTo>
                    <a:lnTo>
                      <a:pt x="0" y="65836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44177" b="-4417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05" name="TextBox 130">
                <a:extLst>
                  <a:ext uri="{FF2B5EF4-FFF2-40B4-BE49-F238E27FC236}">
                    <a16:creationId xmlns:a16="http://schemas.microsoft.com/office/drawing/2014/main" id="{E8C2CE84-5410-0066-5876-0412182B2A5A}"/>
                  </a:ext>
                </a:extLst>
              </p:cNvPr>
              <p:cNvSpPr txBox="1"/>
              <p:nvPr/>
            </p:nvSpPr>
            <p:spPr>
              <a:xfrm>
                <a:off x="0" y="0"/>
                <a:ext cx="3182112" cy="65836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999"/>
                  </a:lnSpc>
                </a:pPr>
                <a:r>
                  <a:rPr lang="en-US" sz="833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SQL · AI Reasoning · Prompt</a:t>
                </a:r>
              </a:p>
            </p:txBody>
          </p:sp>
        </p:grpSp>
        <p:grpSp>
          <p:nvGrpSpPr>
            <p:cNvPr id="106" name="Group 131">
              <a:extLst>
                <a:ext uri="{FF2B5EF4-FFF2-40B4-BE49-F238E27FC236}">
                  <a16:creationId xmlns:a16="http://schemas.microsoft.com/office/drawing/2014/main" id="{4500E48C-767B-360C-7ACF-5978CDF6ED48}"/>
                </a:ext>
              </a:extLst>
            </p:cNvPr>
            <p:cNvGrpSpPr/>
            <p:nvPr/>
          </p:nvGrpSpPr>
          <p:grpSpPr>
            <a:xfrm>
              <a:off x="5527615" y="6794015"/>
              <a:ext cx="1786170" cy="636415"/>
              <a:chOff x="0" y="0"/>
              <a:chExt cx="3495891" cy="1337907"/>
            </a:xfrm>
          </p:grpSpPr>
          <p:sp>
            <p:nvSpPr>
              <p:cNvPr id="107" name="Freeform 132">
                <a:extLst>
                  <a:ext uri="{FF2B5EF4-FFF2-40B4-BE49-F238E27FC236}">
                    <a16:creationId xmlns:a16="http://schemas.microsoft.com/office/drawing/2014/main" id="{19BAE714-D8E6-E235-7530-9DF80E0D851E}"/>
                  </a:ext>
                </a:extLst>
              </p:cNvPr>
              <p:cNvSpPr/>
              <p:nvPr/>
            </p:nvSpPr>
            <p:spPr>
              <a:xfrm>
                <a:off x="0" y="0"/>
                <a:ext cx="3495929" cy="1337945"/>
              </a:xfrm>
              <a:custGeom>
                <a:avLst/>
                <a:gdLst/>
                <a:ahLst/>
                <a:cxnLst/>
                <a:rect l="l" t="t" r="r" b="b"/>
                <a:pathLst>
                  <a:path w="3495929" h="1337945">
                    <a:moveTo>
                      <a:pt x="0" y="148717"/>
                    </a:moveTo>
                    <a:cubicBezTo>
                      <a:pt x="0" y="66548"/>
                      <a:pt x="66548" y="0"/>
                      <a:pt x="148717" y="0"/>
                    </a:cubicBezTo>
                    <a:lnTo>
                      <a:pt x="3347212" y="0"/>
                    </a:lnTo>
                    <a:cubicBezTo>
                      <a:pt x="3429254" y="0"/>
                      <a:pt x="3495929" y="66548"/>
                      <a:pt x="3495929" y="148717"/>
                    </a:cubicBezTo>
                    <a:lnTo>
                      <a:pt x="3495929" y="1189228"/>
                    </a:lnTo>
                    <a:cubicBezTo>
                      <a:pt x="3495929" y="1271270"/>
                      <a:pt x="3429381" y="1337945"/>
                      <a:pt x="3347212" y="1337945"/>
                    </a:cubicBezTo>
                    <a:lnTo>
                      <a:pt x="148717" y="1337945"/>
                    </a:lnTo>
                    <a:cubicBezTo>
                      <a:pt x="66548" y="1337945"/>
                      <a:pt x="0" y="1271397"/>
                      <a:pt x="0" y="1189228"/>
                    </a:cubicBezTo>
                    <a:close/>
                  </a:path>
                </a:pathLst>
              </a:custGeom>
              <a:solidFill>
                <a:srgbClr val="02D5A1"/>
              </a:solidFill>
              <a:ln w="15875" cap="sq">
                <a:gradFill>
                  <a:gsLst>
                    <a:gs pos="0">
                      <a:srgbClr val="7CCE6B">
                        <a:alpha val="100000"/>
                      </a:srgbClr>
                    </a:gs>
                    <a:gs pos="100000">
                      <a:srgbClr val="D8FFD0">
                        <a:alpha val="100000"/>
                      </a:srgbClr>
                    </a:gs>
                  </a:gsLst>
                  <a:lin ang="5400000"/>
                </a:gra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08" name="Group 133">
              <a:extLst>
                <a:ext uri="{FF2B5EF4-FFF2-40B4-BE49-F238E27FC236}">
                  <a16:creationId xmlns:a16="http://schemas.microsoft.com/office/drawing/2014/main" id="{CE5E403B-1F34-71BE-C205-949C9D5A0539}"/>
                </a:ext>
              </a:extLst>
            </p:cNvPr>
            <p:cNvGrpSpPr/>
            <p:nvPr/>
          </p:nvGrpSpPr>
          <p:grpSpPr>
            <a:xfrm>
              <a:off x="5850716" y="6833844"/>
              <a:ext cx="1551098" cy="214352"/>
              <a:chOff x="0" y="0"/>
              <a:chExt cx="3035808" cy="450621"/>
            </a:xfrm>
          </p:grpSpPr>
          <p:sp>
            <p:nvSpPr>
              <p:cNvPr id="109" name="Freeform 134">
                <a:extLst>
                  <a:ext uri="{FF2B5EF4-FFF2-40B4-BE49-F238E27FC236}">
                    <a16:creationId xmlns:a16="http://schemas.microsoft.com/office/drawing/2014/main" id="{B2B32B52-B6B5-E325-069E-6C53293CE163}"/>
                  </a:ext>
                </a:extLst>
              </p:cNvPr>
              <p:cNvSpPr/>
              <p:nvPr/>
            </p:nvSpPr>
            <p:spPr>
              <a:xfrm>
                <a:off x="0" y="0"/>
                <a:ext cx="3035807" cy="450620"/>
              </a:xfrm>
              <a:custGeom>
                <a:avLst/>
                <a:gdLst/>
                <a:ahLst/>
                <a:cxnLst/>
                <a:rect l="l" t="t" r="r" b="b"/>
                <a:pathLst>
                  <a:path w="3035807" h="450620">
                    <a:moveTo>
                      <a:pt x="0" y="0"/>
                    </a:moveTo>
                    <a:lnTo>
                      <a:pt x="3035807" y="0"/>
                    </a:lnTo>
                    <a:lnTo>
                      <a:pt x="3035807" y="450620"/>
                    </a:lnTo>
                    <a:lnTo>
                      <a:pt x="0" y="4506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81269" b="-81270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10" name="TextBox 135">
                <a:extLst>
                  <a:ext uri="{FF2B5EF4-FFF2-40B4-BE49-F238E27FC236}">
                    <a16:creationId xmlns:a16="http://schemas.microsoft.com/office/drawing/2014/main" id="{BEECE4EC-7D61-38C9-214A-C41C1A76C90D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035808" cy="46014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200"/>
                  </a:lnSpc>
                </a:pPr>
                <a:r>
                  <a:rPr lang="en-US" sz="1000" b="1" dirty="0">
                    <a:latin typeface="Lato Bold"/>
                    <a:ea typeface="Lato Bold"/>
                    <a:cs typeface="Lato Bold"/>
                    <a:sym typeface="Lato Bold"/>
                  </a:rPr>
                  <a:t>Data Integration</a:t>
                </a:r>
              </a:p>
            </p:txBody>
          </p:sp>
        </p:grpSp>
        <p:grpSp>
          <p:nvGrpSpPr>
            <p:cNvPr id="111" name="Group 136">
              <a:extLst>
                <a:ext uri="{FF2B5EF4-FFF2-40B4-BE49-F238E27FC236}">
                  <a16:creationId xmlns:a16="http://schemas.microsoft.com/office/drawing/2014/main" id="{95059AF4-F893-B0FF-AAC1-028D64806FDA}"/>
                </a:ext>
              </a:extLst>
            </p:cNvPr>
            <p:cNvGrpSpPr/>
            <p:nvPr/>
          </p:nvGrpSpPr>
          <p:grpSpPr>
            <a:xfrm>
              <a:off x="5607772" y="7068724"/>
              <a:ext cx="1625850" cy="313172"/>
              <a:chOff x="0" y="0"/>
              <a:chExt cx="3182112" cy="658368"/>
            </a:xfrm>
          </p:grpSpPr>
          <p:sp>
            <p:nvSpPr>
              <p:cNvPr id="112" name="Freeform 137">
                <a:extLst>
                  <a:ext uri="{FF2B5EF4-FFF2-40B4-BE49-F238E27FC236}">
                    <a16:creationId xmlns:a16="http://schemas.microsoft.com/office/drawing/2014/main" id="{FC468857-E0DF-7F77-9CCA-0D65DC6528E9}"/>
                  </a:ext>
                </a:extLst>
              </p:cNvPr>
              <p:cNvSpPr/>
              <p:nvPr/>
            </p:nvSpPr>
            <p:spPr>
              <a:xfrm>
                <a:off x="0" y="0"/>
                <a:ext cx="3182112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3182112" h="658368">
                    <a:moveTo>
                      <a:pt x="0" y="0"/>
                    </a:moveTo>
                    <a:lnTo>
                      <a:pt x="3182112" y="0"/>
                    </a:lnTo>
                    <a:lnTo>
                      <a:pt x="3182112" y="658368"/>
                    </a:lnTo>
                    <a:lnTo>
                      <a:pt x="0" y="65836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44177" b="-4417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13" name="TextBox 138">
                <a:extLst>
                  <a:ext uri="{FF2B5EF4-FFF2-40B4-BE49-F238E27FC236}">
                    <a16:creationId xmlns:a16="http://schemas.microsoft.com/office/drawing/2014/main" id="{D36C6970-B298-93CB-DF17-2436BED3BC96}"/>
                  </a:ext>
                </a:extLst>
              </p:cNvPr>
              <p:cNvSpPr txBox="1"/>
              <p:nvPr/>
            </p:nvSpPr>
            <p:spPr>
              <a:xfrm>
                <a:off x="0" y="0"/>
                <a:ext cx="3182112" cy="65836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999"/>
                  </a:lnSpc>
                </a:pPr>
                <a:r>
                  <a:rPr lang="en-US" sz="833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SAP OData · HTTP REST</a:t>
                </a:r>
              </a:p>
            </p:txBody>
          </p:sp>
        </p:grpSp>
        <p:grpSp>
          <p:nvGrpSpPr>
            <p:cNvPr id="114" name="Group 139">
              <a:extLst>
                <a:ext uri="{FF2B5EF4-FFF2-40B4-BE49-F238E27FC236}">
                  <a16:creationId xmlns:a16="http://schemas.microsoft.com/office/drawing/2014/main" id="{F85F0143-C1BD-6A43-7036-E62A7722FCC5}"/>
                </a:ext>
              </a:extLst>
            </p:cNvPr>
            <p:cNvGrpSpPr/>
            <p:nvPr/>
          </p:nvGrpSpPr>
          <p:grpSpPr>
            <a:xfrm>
              <a:off x="7471160" y="6794015"/>
              <a:ext cx="1786170" cy="636415"/>
              <a:chOff x="0" y="0"/>
              <a:chExt cx="3495891" cy="1337907"/>
            </a:xfrm>
          </p:grpSpPr>
          <p:sp>
            <p:nvSpPr>
              <p:cNvPr id="115" name="Freeform 140">
                <a:extLst>
                  <a:ext uri="{FF2B5EF4-FFF2-40B4-BE49-F238E27FC236}">
                    <a16:creationId xmlns:a16="http://schemas.microsoft.com/office/drawing/2014/main" id="{EA1B9FDB-75C8-0007-5E7B-E250B3D79B1A}"/>
                  </a:ext>
                </a:extLst>
              </p:cNvPr>
              <p:cNvSpPr/>
              <p:nvPr/>
            </p:nvSpPr>
            <p:spPr>
              <a:xfrm>
                <a:off x="0" y="0"/>
                <a:ext cx="3495929" cy="1337945"/>
              </a:xfrm>
              <a:custGeom>
                <a:avLst/>
                <a:gdLst/>
                <a:ahLst/>
                <a:cxnLst/>
                <a:rect l="l" t="t" r="r" b="b"/>
                <a:pathLst>
                  <a:path w="3495929" h="1337945">
                    <a:moveTo>
                      <a:pt x="0" y="148717"/>
                    </a:moveTo>
                    <a:cubicBezTo>
                      <a:pt x="0" y="66548"/>
                      <a:pt x="66548" y="0"/>
                      <a:pt x="148717" y="0"/>
                    </a:cubicBezTo>
                    <a:lnTo>
                      <a:pt x="3347212" y="0"/>
                    </a:lnTo>
                    <a:cubicBezTo>
                      <a:pt x="3429254" y="0"/>
                      <a:pt x="3495929" y="66548"/>
                      <a:pt x="3495929" y="148717"/>
                    </a:cubicBezTo>
                    <a:lnTo>
                      <a:pt x="3495929" y="1189228"/>
                    </a:lnTo>
                    <a:cubicBezTo>
                      <a:pt x="3495929" y="1271270"/>
                      <a:pt x="3429381" y="1337945"/>
                      <a:pt x="3347212" y="1337945"/>
                    </a:cubicBezTo>
                    <a:lnTo>
                      <a:pt x="148717" y="1337945"/>
                    </a:lnTo>
                    <a:cubicBezTo>
                      <a:pt x="66548" y="1337945"/>
                      <a:pt x="0" y="1271397"/>
                      <a:pt x="0" y="1189228"/>
                    </a:cubicBezTo>
                    <a:close/>
                  </a:path>
                </a:pathLst>
              </a:custGeom>
              <a:solidFill>
                <a:srgbClr val="02D5A1"/>
              </a:solidFill>
              <a:ln w="15875" cap="sq">
                <a:gradFill>
                  <a:gsLst>
                    <a:gs pos="0">
                      <a:srgbClr val="7CCE6B">
                        <a:alpha val="100000"/>
                      </a:srgbClr>
                    </a:gs>
                    <a:gs pos="100000">
                      <a:srgbClr val="D8FFD0">
                        <a:alpha val="100000"/>
                      </a:srgbClr>
                    </a:gs>
                  </a:gsLst>
                  <a:lin ang="5400000"/>
                </a:gra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16" name="Group 141">
              <a:extLst>
                <a:ext uri="{FF2B5EF4-FFF2-40B4-BE49-F238E27FC236}">
                  <a16:creationId xmlns:a16="http://schemas.microsoft.com/office/drawing/2014/main" id="{3AEBBB94-8218-1EF1-B012-3669CC9F8806}"/>
                </a:ext>
              </a:extLst>
            </p:cNvPr>
            <p:cNvGrpSpPr/>
            <p:nvPr/>
          </p:nvGrpSpPr>
          <p:grpSpPr>
            <a:xfrm>
              <a:off x="7794267" y="6833844"/>
              <a:ext cx="1551098" cy="214352"/>
              <a:chOff x="0" y="0"/>
              <a:chExt cx="3035808" cy="450621"/>
            </a:xfrm>
          </p:grpSpPr>
          <p:sp>
            <p:nvSpPr>
              <p:cNvPr id="117" name="Freeform 142">
                <a:extLst>
                  <a:ext uri="{FF2B5EF4-FFF2-40B4-BE49-F238E27FC236}">
                    <a16:creationId xmlns:a16="http://schemas.microsoft.com/office/drawing/2014/main" id="{CB27A568-6D46-9830-85F9-E16A1AC8F068}"/>
                  </a:ext>
                </a:extLst>
              </p:cNvPr>
              <p:cNvSpPr/>
              <p:nvPr/>
            </p:nvSpPr>
            <p:spPr>
              <a:xfrm>
                <a:off x="0" y="0"/>
                <a:ext cx="3035807" cy="450620"/>
              </a:xfrm>
              <a:custGeom>
                <a:avLst/>
                <a:gdLst/>
                <a:ahLst/>
                <a:cxnLst/>
                <a:rect l="l" t="t" r="r" b="b"/>
                <a:pathLst>
                  <a:path w="3035807" h="450620">
                    <a:moveTo>
                      <a:pt x="0" y="0"/>
                    </a:moveTo>
                    <a:lnTo>
                      <a:pt x="3035807" y="0"/>
                    </a:lnTo>
                    <a:lnTo>
                      <a:pt x="3035807" y="450620"/>
                    </a:lnTo>
                    <a:lnTo>
                      <a:pt x="0" y="4506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81269" b="-81270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18" name="TextBox 143">
                <a:extLst>
                  <a:ext uri="{FF2B5EF4-FFF2-40B4-BE49-F238E27FC236}">
                    <a16:creationId xmlns:a16="http://schemas.microsoft.com/office/drawing/2014/main" id="{CC2658E4-2A6F-5F9D-82C1-20AF516D765E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035808" cy="46014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200"/>
                  </a:lnSpc>
                </a:pPr>
                <a:r>
                  <a:rPr lang="en-US" sz="1000" b="1" dirty="0">
                    <a:latin typeface="Lato Bold"/>
                    <a:ea typeface="Lato Bold"/>
                    <a:cs typeface="Lato Bold"/>
                    <a:sym typeface="Lato Bold"/>
                  </a:rPr>
                  <a:t>Notifications</a:t>
                </a:r>
              </a:p>
            </p:txBody>
          </p:sp>
        </p:grpSp>
        <p:grpSp>
          <p:nvGrpSpPr>
            <p:cNvPr id="119" name="Group 144">
              <a:extLst>
                <a:ext uri="{FF2B5EF4-FFF2-40B4-BE49-F238E27FC236}">
                  <a16:creationId xmlns:a16="http://schemas.microsoft.com/office/drawing/2014/main" id="{6FF9C6CB-96D8-54CF-5ED5-0529B406C5D8}"/>
                </a:ext>
              </a:extLst>
            </p:cNvPr>
            <p:cNvGrpSpPr/>
            <p:nvPr/>
          </p:nvGrpSpPr>
          <p:grpSpPr>
            <a:xfrm>
              <a:off x="7551323" y="7068724"/>
              <a:ext cx="1625850" cy="313172"/>
              <a:chOff x="0" y="0"/>
              <a:chExt cx="3182112" cy="658368"/>
            </a:xfrm>
          </p:grpSpPr>
          <p:sp>
            <p:nvSpPr>
              <p:cNvPr id="120" name="Freeform 145">
                <a:extLst>
                  <a:ext uri="{FF2B5EF4-FFF2-40B4-BE49-F238E27FC236}">
                    <a16:creationId xmlns:a16="http://schemas.microsoft.com/office/drawing/2014/main" id="{42FC01E9-A208-614B-26F8-441759751138}"/>
                  </a:ext>
                </a:extLst>
              </p:cNvPr>
              <p:cNvSpPr/>
              <p:nvPr/>
            </p:nvSpPr>
            <p:spPr>
              <a:xfrm>
                <a:off x="0" y="0"/>
                <a:ext cx="3182112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3182112" h="658368">
                    <a:moveTo>
                      <a:pt x="0" y="0"/>
                    </a:moveTo>
                    <a:lnTo>
                      <a:pt x="3182112" y="0"/>
                    </a:lnTo>
                    <a:lnTo>
                      <a:pt x="3182112" y="658368"/>
                    </a:lnTo>
                    <a:lnTo>
                      <a:pt x="0" y="65836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44177" b="-4417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21" name="TextBox 146">
                <a:extLst>
                  <a:ext uri="{FF2B5EF4-FFF2-40B4-BE49-F238E27FC236}">
                    <a16:creationId xmlns:a16="http://schemas.microsoft.com/office/drawing/2014/main" id="{6E9944EA-FE09-0DBD-0305-26AD1450E9EC}"/>
                  </a:ext>
                </a:extLst>
              </p:cNvPr>
              <p:cNvSpPr txBox="1"/>
              <p:nvPr/>
            </p:nvSpPr>
            <p:spPr>
              <a:xfrm>
                <a:off x="0" y="0"/>
                <a:ext cx="3182112" cy="65836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999"/>
                  </a:lnSpc>
                </a:pPr>
                <a:r>
                  <a:rPr lang="en-US" sz="833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Email · MS Teams</a:t>
                </a:r>
              </a:p>
            </p:txBody>
          </p:sp>
        </p:grpSp>
        <p:grpSp>
          <p:nvGrpSpPr>
            <p:cNvPr id="122" name="Group 147">
              <a:extLst>
                <a:ext uri="{FF2B5EF4-FFF2-40B4-BE49-F238E27FC236}">
                  <a16:creationId xmlns:a16="http://schemas.microsoft.com/office/drawing/2014/main" id="{9D514DCD-D99D-32A1-37BB-A7695DFC35D1}"/>
                </a:ext>
              </a:extLst>
            </p:cNvPr>
            <p:cNvGrpSpPr/>
            <p:nvPr/>
          </p:nvGrpSpPr>
          <p:grpSpPr>
            <a:xfrm>
              <a:off x="9414705" y="6794015"/>
              <a:ext cx="1856798" cy="636433"/>
              <a:chOff x="0" y="0"/>
              <a:chExt cx="3634125" cy="1337945"/>
            </a:xfrm>
          </p:grpSpPr>
          <p:sp>
            <p:nvSpPr>
              <p:cNvPr id="123" name="Freeform 148">
                <a:extLst>
                  <a:ext uri="{FF2B5EF4-FFF2-40B4-BE49-F238E27FC236}">
                    <a16:creationId xmlns:a16="http://schemas.microsoft.com/office/drawing/2014/main" id="{7AC05C2F-88DC-1FD0-A0AD-15E9187AF1AB}"/>
                  </a:ext>
                </a:extLst>
              </p:cNvPr>
              <p:cNvSpPr/>
              <p:nvPr/>
            </p:nvSpPr>
            <p:spPr>
              <a:xfrm>
                <a:off x="0" y="0"/>
                <a:ext cx="3634125" cy="1337945"/>
              </a:xfrm>
              <a:custGeom>
                <a:avLst/>
                <a:gdLst/>
                <a:ahLst/>
                <a:cxnLst/>
                <a:rect l="l" t="t" r="r" b="b"/>
                <a:pathLst>
                  <a:path w="3495929" h="1337945">
                    <a:moveTo>
                      <a:pt x="0" y="148717"/>
                    </a:moveTo>
                    <a:cubicBezTo>
                      <a:pt x="0" y="66548"/>
                      <a:pt x="66548" y="0"/>
                      <a:pt x="148717" y="0"/>
                    </a:cubicBezTo>
                    <a:lnTo>
                      <a:pt x="3347212" y="0"/>
                    </a:lnTo>
                    <a:cubicBezTo>
                      <a:pt x="3429254" y="0"/>
                      <a:pt x="3495929" y="66548"/>
                      <a:pt x="3495929" y="148717"/>
                    </a:cubicBezTo>
                    <a:lnTo>
                      <a:pt x="3495929" y="1189228"/>
                    </a:lnTo>
                    <a:cubicBezTo>
                      <a:pt x="3495929" y="1271270"/>
                      <a:pt x="3429381" y="1337945"/>
                      <a:pt x="3347212" y="1337945"/>
                    </a:cubicBezTo>
                    <a:lnTo>
                      <a:pt x="148717" y="1337945"/>
                    </a:lnTo>
                    <a:cubicBezTo>
                      <a:pt x="66548" y="1337945"/>
                      <a:pt x="0" y="1271397"/>
                      <a:pt x="0" y="1189228"/>
                    </a:cubicBezTo>
                    <a:close/>
                  </a:path>
                </a:pathLst>
              </a:custGeom>
              <a:solidFill>
                <a:srgbClr val="02D5A1"/>
              </a:solidFill>
              <a:ln w="15875" cap="sq">
                <a:gradFill>
                  <a:gsLst>
                    <a:gs pos="0">
                      <a:srgbClr val="7CCE6B">
                        <a:alpha val="100000"/>
                      </a:srgbClr>
                    </a:gs>
                    <a:gs pos="100000">
                      <a:srgbClr val="D8FFD0">
                        <a:alpha val="100000"/>
                      </a:srgbClr>
                    </a:gs>
                  </a:gsLst>
                  <a:lin ang="5400000"/>
                </a:gra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24" name="Group 149">
              <a:extLst>
                <a:ext uri="{FF2B5EF4-FFF2-40B4-BE49-F238E27FC236}">
                  <a16:creationId xmlns:a16="http://schemas.microsoft.com/office/drawing/2014/main" id="{19F88B2D-55D3-FAED-5669-9A3FF90C3207}"/>
                </a:ext>
              </a:extLst>
            </p:cNvPr>
            <p:cNvGrpSpPr/>
            <p:nvPr/>
          </p:nvGrpSpPr>
          <p:grpSpPr>
            <a:xfrm>
              <a:off x="9737804" y="6833844"/>
              <a:ext cx="1551098" cy="214352"/>
              <a:chOff x="0" y="0"/>
              <a:chExt cx="3035808" cy="450621"/>
            </a:xfrm>
          </p:grpSpPr>
          <p:sp>
            <p:nvSpPr>
              <p:cNvPr id="125" name="Freeform 150">
                <a:extLst>
                  <a:ext uri="{FF2B5EF4-FFF2-40B4-BE49-F238E27FC236}">
                    <a16:creationId xmlns:a16="http://schemas.microsoft.com/office/drawing/2014/main" id="{1A146B9E-322F-8F41-212F-C729CCB86CED}"/>
                  </a:ext>
                </a:extLst>
              </p:cNvPr>
              <p:cNvSpPr/>
              <p:nvPr/>
            </p:nvSpPr>
            <p:spPr>
              <a:xfrm>
                <a:off x="0" y="0"/>
                <a:ext cx="3035807" cy="450620"/>
              </a:xfrm>
              <a:custGeom>
                <a:avLst/>
                <a:gdLst/>
                <a:ahLst/>
                <a:cxnLst/>
                <a:rect l="l" t="t" r="r" b="b"/>
                <a:pathLst>
                  <a:path w="3035807" h="450620">
                    <a:moveTo>
                      <a:pt x="0" y="0"/>
                    </a:moveTo>
                    <a:lnTo>
                      <a:pt x="3035807" y="0"/>
                    </a:lnTo>
                    <a:lnTo>
                      <a:pt x="3035807" y="450620"/>
                    </a:lnTo>
                    <a:lnTo>
                      <a:pt x="0" y="450620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81269" b="-81270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26" name="TextBox 151">
                <a:extLst>
                  <a:ext uri="{FF2B5EF4-FFF2-40B4-BE49-F238E27FC236}">
                    <a16:creationId xmlns:a16="http://schemas.microsoft.com/office/drawing/2014/main" id="{DF1A0778-6F44-5C0B-8594-C76E10FD4C17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3035808" cy="46014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1200"/>
                  </a:lnSpc>
                </a:pPr>
                <a:r>
                  <a:rPr lang="en-US" sz="1000" b="1" dirty="0">
                    <a:latin typeface="Lato Bold"/>
                    <a:ea typeface="Lato Bold"/>
                    <a:cs typeface="Lato Bold"/>
                    <a:sym typeface="Lato Bold"/>
                  </a:rPr>
                  <a:t>Ticketing &amp; Workflow</a:t>
                </a:r>
              </a:p>
            </p:txBody>
          </p:sp>
        </p:grpSp>
        <p:grpSp>
          <p:nvGrpSpPr>
            <p:cNvPr id="127" name="Group 152">
              <a:extLst>
                <a:ext uri="{FF2B5EF4-FFF2-40B4-BE49-F238E27FC236}">
                  <a16:creationId xmlns:a16="http://schemas.microsoft.com/office/drawing/2014/main" id="{56B08567-EFE8-62C7-238F-FC5ADEE18A13}"/>
                </a:ext>
              </a:extLst>
            </p:cNvPr>
            <p:cNvGrpSpPr/>
            <p:nvPr/>
          </p:nvGrpSpPr>
          <p:grpSpPr>
            <a:xfrm>
              <a:off x="9494862" y="7068724"/>
              <a:ext cx="1625850" cy="313172"/>
              <a:chOff x="0" y="0"/>
              <a:chExt cx="3182112" cy="658368"/>
            </a:xfrm>
          </p:grpSpPr>
          <p:sp>
            <p:nvSpPr>
              <p:cNvPr id="128" name="Freeform 153">
                <a:extLst>
                  <a:ext uri="{FF2B5EF4-FFF2-40B4-BE49-F238E27FC236}">
                    <a16:creationId xmlns:a16="http://schemas.microsoft.com/office/drawing/2014/main" id="{1C1E5B4A-D53F-2B25-F76A-796EAC015B0E}"/>
                  </a:ext>
                </a:extLst>
              </p:cNvPr>
              <p:cNvSpPr/>
              <p:nvPr/>
            </p:nvSpPr>
            <p:spPr>
              <a:xfrm>
                <a:off x="0" y="0"/>
                <a:ext cx="3182112" cy="658368"/>
              </a:xfrm>
              <a:custGeom>
                <a:avLst/>
                <a:gdLst/>
                <a:ahLst/>
                <a:cxnLst/>
                <a:rect l="l" t="t" r="r" b="b"/>
                <a:pathLst>
                  <a:path w="3182112" h="658368">
                    <a:moveTo>
                      <a:pt x="0" y="0"/>
                    </a:moveTo>
                    <a:lnTo>
                      <a:pt x="3182112" y="0"/>
                    </a:lnTo>
                    <a:lnTo>
                      <a:pt x="3182112" y="658368"/>
                    </a:lnTo>
                    <a:lnTo>
                      <a:pt x="0" y="658368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44177" b="-44177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29" name="TextBox 154">
                <a:extLst>
                  <a:ext uri="{FF2B5EF4-FFF2-40B4-BE49-F238E27FC236}">
                    <a16:creationId xmlns:a16="http://schemas.microsoft.com/office/drawing/2014/main" id="{08909BE2-BE3C-4728-77FD-F1AD6953DE33}"/>
                  </a:ext>
                </a:extLst>
              </p:cNvPr>
              <p:cNvSpPr txBox="1"/>
              <p:nvPr/>
            </p:nvSpPr>
            <p:spPr>
              <a:xfrm>
                <a:off x="0" y="0"/>
                <a:ext cx="3182112" cy="658368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999"/>
                  </a:lnSpc>
                </a:pPr>
                <a:r>
                  <a:rPr lang="en-US" sz="833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ServiceNow · JIRA</a:t>
                </a:r>
              </a:p>
            </p:txBody>
          </p:sp>
        </p:grpSp>
        <p:grpSp>
          <p:nvGrpSpPr>
            <p:cNvPr id="150" name="Group 175">
              <a:extLst>
                <a:ext uri="{FF2B5EF4-FFF2-40B4-BE49-F238E27FC236}">
                  <a16:creationId xmlns:a16="http://schemas.microsoft.com/office/drawing/2014/main" id="{4088F0F3-4993-B596-E33E-D4C5C2552AA3}"/>
                </a:ext>
              </a:extLst>
            </p:cNvPr>
            <p:cNvGrpSpPr/>
            <p:nvPr/>
          </p:nvGrpSpPr>
          <p:grpSpPr>
            <a:xfrm>
              <a:off x="9970048" y="6219177"/>
              <a:ext cx="847510" cy="226180"/>
              <a:chOff x="0" y="0"/>
              <a:chExt cx="1658747" cy="475488"/>
            </a:xfrm>
          </p:grpSpPr>
          <p:sp>
            <p:nvSpPr>
              <p:cNvPr id="151" name="Freeform 176">
                <a:extLst>
                  <a:ext uri="{FF2B5EF4-FFF2-40B4-BE49-F238E27FC236}">
                    <a16:creationId xmlns:a16="http://schemas.microsoft.com/office/drawing/2014/main" id="{24A82900-6CDB-2D50-B310-C79995CA77D6}"/>
                  </a:ext>
                </a:extLst>
              </p:cNvPr>
              <p:cNvSpPr/>
              <p:nvPr/>
            </p:nvSpPr>
            <p:spPr>
              <a:xfrm>
                <a:off x="0" y="0"/>
                <a:ext cx="1658753" cy="475487"/>
              </a:xfrm>
              <a:custGeom>
                <a:avLst/>
                <a:gdLst/>
                <a:ahLst/>
                <a:cxnLst/>
                <a:rect l="l" t="t" r="r" b="b"/>
                <a:pathLst>
                  <a:path w="1658753" h="475487">
                    <a:moveTo>
                      <a:pt x="0" y="0"/>
                    </a:moveTo>
                    <a:lnTo>
                      <a:pt x="1658753" y="0"/>
                    </a:lnTo>
                    <a:lnTo>
                      <a:pt x="1658753" y="475487"/>
                    </a:lnTo>
                    <a:lnTo>
                      <a:pt x="0" y="47548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7973" b="-17974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52" name="TextBox 177">
                <a:extLst>
                  <a:ext uri="{FF2B5EF4-FFF2-40B4-BE49-F238E27FC236}">
                    <a16:creationId xmlns:a16="http://schemas.microsoft.com/office/drawing/2014/main" id="{7A22F146-CBB1-4D59-A919-EC295E6189FA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658747" cy="48501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i="1" dirty="0">
                    <a:solidFill>
                      <a:srgbClr val="002060"/>
                    </a:solidFill>
                    <a:latin typeface="Lato Italics"/>
                    <a:ea typeface="Lato Italics"/>
                    <a:cs typeface="Lato Italics"/>
                    <a:sym typeface="Lato Italics"/>
                  </a:rPr>
                  <a:t>*roadmap</a:t>
                </a:r>
              </a:p>
            </p:txBody>
          </p:sp>
        </p:grpSp>
        <p:grpSp>
          <p:nvGrpSpPr>
            <p:cNvPr id="153" name="Group 178">
              <a:extLst>
                <a:ext uri="{FF2B5EF4-FFF2-40B4-BE49-F238E27FC236}">
                  <a16:creationId xmlns:a16="http://schemas.microsoft.com/office/drawing/2014/main" id="{1F353875-914D-0F41-A4BF-1248588AC68D}"/>
                </a:ext>
              </a:extLst>
            </p:cNvPr>
            <p:cNvGrpSpPr/>
            <p:nvPr/>
          </p:nvGrpSpPr>
          <p:grpSpPr>
            <a:xfrm>
              <a:off x="11205255" y="6151481"/>
              <a:ext cx="2102392" cy="219015"/>
              <a:chOff x="0" y="-58088"/>
              <a:chExt cx="4114800" cy="460425"/>
            </a:xfrm>
          </p:grpSpPr>
          <p:sp>
            <p:nvSpPr>
              <p:cNvPr id="154" name="Freeform 179">
                <a:extLst>
                  <a:ext uri="{FF2B5EF4-FFF2-40B4-BE49-F238E27FC236}">
                    <a16:creationId xmlns:a16="http://schemas.microsoft.com/office/drawing/2014/main" id="{B8BD4C05-D09D-5B26-518B-611A1E69A7EC}"/>
                  </a:ext>
                </a:extLst>
              </p:cNvPr>
              <p:cNvSpPr/>
              <p:nvPr/>
            </p:nvSpPr>
            <p:spPr>
              <a:xfrm>
                <a:off x="0" y="0"/>
                <a:ext cx="4114800" cy="402337"/>
              </a:xfrm>
              <a:custGeom>
                <a:avLst/>
                <a:gdLst/>
                <a:ahLst/>
                <a:cxnLst/>
                <a:rect l="l" t="t" r="r" b="b"/>
                <a:pathLst>
                  <a:path w="4114800" h="402337">
                    <a:moveTo>
                      <a:pt x="0" y="0"/>
                    </a:moveTo>
                    <a:lnTo>
                      <a:pt x="4114800" y="0"/>
                    </a:lnTo>
                    <a:lnTo>
                      <a:pt x="4114800" y="402337"/>
                    </a:lnTo>
                    <a:lnTo>
                      <a:pt x="0" y="402337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49278" b="-149278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55" name="TextBox 180">
                <a:extLst>
                  <a:ext uri="{FF2B5EF4-FFF2-40B4-BE49-F238E27FC236}">
                    <a16:creationId xmlns:a16="http://schemas.microsoft.com/office/drawing/2014/main" id="{41302BEB-9A23-00E7-4D8C-CCEE7B68917D}"/>
                  </a:ext>
                </a:extLst>
              </p:cNvPr>
              <p:cNvSpPr txBox="1"/>
              <p:nvPr/>
            </p:nvSpPr>
            <p:spPr>
              <a:xfrm>
                <a:off x="0" y="-58088"/>
                <a:ext cx="4114800" cy="411863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dirty="0">
                    <a:latin typeface="Lato"/>
                    <a:ea typeface="Lato"/>
                    <a:cs typeface="Lato"/>
                    <a:sym typeface="Lato"/>
                  </a:rPr>
                  <a:t>Closes  loop, tracks recurring pattern, surfaces process redesign candidates</a:t>
                </a:r>
              </a:p>
            </p:txBody>
          </p:sp>
        </p:grpSp>
        <p:grpSp>
          <p:nvGrpSpPr>
            <p:cNvPr id="156" name="Group 181">
              <a:extLst>
                <a:ext uri="{FF2B5EF4-FFF2-40B4-BE49-F238E27FC236}">
                  <a16:creationId xmlns:a16="http://schemas.microsoft.com/office/drawing/2014/main" id="{B1B6459E-EED5-D4B8-0D49-AF734CA3B64F}"/>
                </a:ext>
              </a:extLst>
            </p:cNvPr>
            <p:cNvGrpSpPr/>
            <p:nvPr/>
          </p:nvGrpSpPr>
          <p:grpSpPr>
            <a:xfrm>
              <a:off x="4204815" y="3780650"/>
              <a:ext cx="6084394" cy="10070"/>
              <a:chOff x="0" y="0"/>
              <a:chExt cx="11908371" cy="21171"/>
            </a:xfrm>
          </p:grpSpPr>
          <p:sp>
            <p:nvSpPr>
              <p:cNvPr id="157" name="Freeform 182">
                <a:extLst>
                  <a:ext uri="{FF2B5EF4-FFF2-40B4-BE49-F238E27FC236}">
                    <a16:creationId xmlns:a16="http://schemas.microsoft.com/office/drawing/2014/main" id="{70C6B94A-694A-FB3A-7B33-F3D12E0076A3}"/>
                  </a:ext>
                </a:extLst>
              </p:cNvPr>
              <p:cNvSpPr/>
              <p:nvPr/>
            </p:nvSpPr>
            <p:spPr>
              <a:xfrm>
                <a:off x="0" y="0"/>
                <a:ext cx="11908409" cy="21209"/>
              </a:xfrm>
              <a:custGeom>
                <a:avLst/>
                <a:gdLst/>
                <a:ahLst/>
                <a:cxnLst/>
                <a:rect l="l" t="t" r="r" b="b"/>
                <a:pathLst>
                  <a:path w="11908409" h="21209">
                    <a:moveTo>
                      <a:pt x="0" y="21209"/>
                    </a:moveTo>
                    <a:lnTo>
                      <a:pt x="11908409" y="0"/>
                    </a:lnTo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0890495" b="-10890316"/>
                </a:stretch>
              </a:blipFill>
              <a:ln w="15875" cap="sq">
                <a:solidFill>
                  <a:srgbClr val="BDD7EE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58" name="Group 183">
              <a:extLst>
                <a:ext uri="{FF2B5EF4-FFF2-40B4-BE49-F238E27FC236}">
                  <a16:creationId xmlns:a16="http://schemas.microsoft.com/office/drawing/2014/main" id="{7E4AA149-4E8B-D49C-8A31-DA80932DAAAB}"/>
                </a:ext>
              </a:extLst>
            </p:cNvPr>
            <p:cNvGrpSpPr/>
            <p:nvPr/>
          </p:nvGrpSpPr>
          <p:grpSpPr>
            <a:xfrm>
              <a:off x="1380679" y="6908688"/>
              <a:ext cx="2048075" cy="363897"/>
              <a:chOff x="-1341477" y="-29310"/>
              <a:chExt cx="4008492" cy="765003"/>
            </a:xfrm>
          </p:grpSpPr>
          <p:sp>
            <p:nvSpPr>
              <p:cNvPr id="159" name="Freeform 184">
                <a:extLst>
                  <a:ext uri="{FF2B5EF4-FFF2-40B4-BE49-F238E27FC236}">
                    <a16:creationId xmlns:a16="http://schemas.microsoft.com/office/drawing/2014/main" id="{474C3C36-0467-657A-A01F-D617083191CD}"/>
                  </a:ext>
                </a:extLst>
              </p:cNvPr>
              <p:cNvSpPr/>
              <p:nvPr/>
            </p:nvSpPr>
            <p:spPr>
              <a:xfrm>
                <a:off x="0" y="0"/>
                <a:ext cx="2255520" cy="735693"/>
              </a:xfrm>
              <a:custGeom>
                <a:avLst/>
                <a:gdLst/>
                <a:ahLst/>
                <a:cxnLst/>
                <a:rect l="l" t="t" r="r" b="b"/>
                <a:pathLst>
                  <a:path w="2255520" h="735693">
                    <a:moveTo>
                      <a:pt x="0" y="0"/>
                    </a:moveTo>
                    <a:lnTo>
                      <a:pt x="2255520" y="0"/>
                    </a:lnTo>
                    <a:lnTo>
                      <a:pt x="2255520" y="735693"/>
                    </a:lnTo>
                    <a:lnTo>
                      <a:pt x="0" y="735693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9737" b="-9738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60" name="TextBox 185">
                <a:extLst>
                  <a:ext uri="{FF2B5EF4-FFF2-40B4-BE49-F238E27FC236}">
                    <a16:creationId xmlns:a16="http://schemas.microsoft.com/office/drawing/2014/main" id="{0D50F9B3-9DBD-22D5-E3D4-97E635A98F1D}"/>
                  </a:ext>
                </a:extLst>
              </p:cNvPr>
              <p:cNvSpPr txBox="1"/>
              <p:nvPr/>
            </p:nvSpPr>
            <p:spPr>
              <a:xfrm>
                <a:off x="-1341477" y="-29310"/>
                <a:ext cx="4008492" cy="483436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 algn="ctr">
                  <a:lnSpc>
                    <a:spcPts val="899"/>
                  </a:lnSpc>
                </a:pPr>
                <a:r>
                  <a:rPr lang="en-US" sz="750" b="1" spc="199" dirty="0">
                    <a:latin typeface="Lato Bold"/>
                    <a:ea typeface="Lato Bold"/>
                    <a:cs typeface="Lato Bold"/>
                    <a:sym typeface="Lato Bold"/>
                  </a:rPr>
                  <a:t>AUTOMATING BUSINESS PROCESSES</a:t>
                </a:r>
              </a:p>
            </p:txBody>
          </p:sp>
        </p:grpSp>
        <p:grpSp>
          <p:nvGrpSpPr>
            <p:cNvPr id="161" name="Group 186">
              <a:extLst>
                <a:ext uri="{FF2B5EF4-FFF2-40B4-BE49-F238E27FC236}">
                  <a16:creationId xmlns:a16="http://schemas.microsoft.com/office/drawing/2014/main" id="{4D02AE75-5AAB-CD7F-41EE-3000A92E2E10}"/>
                </a:ext>
              </a:extLst>
            </p:cNvPr>
            <p:cNvGrpSpPr/>
            <p:nvPr/>
          </p:nvGrpSpPr>
          <p:grpSpPr>
            <a:xfrm>
              <a:off x="9901072" y="2761233"/>
              <a:ext cx="847510" cy="226179"/>
              <a:chOff x="0" y="0"/>
              <a:chExt cx="1658747" cy="475487"/>
            </a:xfrm>
          </p:grpSpPr>
          <p:sp>
            <p:nvSpPr>
              <p:cNvPr id="162" name="Freeform 187">
                <a:extLst>
                  <a:ext uri="{FF2B5EF4-FFF2-40B4-BE49-F238E27FC236}">
                    <a16:creationId xmlns:a16="http://schemas.microsoft.com/office/drawing/2014/main" id="{0EFCE722-C5AA-23ED-7D25-41387BF803D0}"/>
                  </a:ext>
                </a:extLst>
              </p:cNvPr>
              <p:cNvSpPr/>
              <p:nvPr/>
            </p:nvSpPr>
            <p:spPr>
              <a:xfrm>
                <a:off x="0" y="0"/>
                <a:ext cx="1658753" cy="475485"/>
              </a:xfrm>
              <a:custGeom>
                <a:avLst/>
                <a:gdLst/>
                <a:ahLst/>
                <a:cxnLst/>
                <a:rect l="l" t="t" r="r" b="b"/>
                <a:pathLst>
                  <a:path w="1658753" h="475485">
                    <a:moveTo>
                      <a:pt x="0" y="0"/>
                    </a:moveTo>
                    <a:lnTo>
                      <a:pt x="1658753" y="0"/>
                    </a:lnTo>
                    <a:lnTo>
                      <a:pt x="1658753" y="475485"/>
                    </a:lnTo>
                    <a:lnTo>
                      <a:pt x="0" y="475485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17973" b="-17974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63" name="TextBox 188">
                <a:extLst>
                  <a:ext uri="{FF2B5EF4-FFF2-40B4-BE49-F238E27FC236}">
                    <a16:creationId xmlns:a16="http://schemas.microsoft.com/office/drawing/2014/main" id="{F020875B-1523-54BE-7DA8-195526EDAE41}"/>
                  </a:ext>
                </a:extLst>
              </p:cNvPr>
              <p:cNvSpPr txBox="1"/>
              <p:nvPr/>
            </p:nvSpPr>
            <p:spPr>
              <a:xfrm>
                <a:off x="0" y="-9525"/>
                <a:ext cx="1658747" cy="485012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959"/>
                  </a:lnSpc>
                </a:pPr>
                <a:r>
                  <a:rPr lang="en-US" sz="833" i="1">
                    <a:solidFill>
                      <a:srgbClr val="6B1FAD"/>
                    </a:solidFill>
                    <a:latin typeface="Lato Italics"/>
                    <a:ea typeface="Lato Italics"/>
                    <a:cs typeface="Lato Italics"/>
                    <a:sym typeface="Lato Italics"/>
                  </a:rPr>
                  <a:t>*roadmap</a:t>
                </a:r>
              </a:p>
            </p:txBody>
          </p:sp>
        </p:grpSp>
        <p:sp>
          <p:nvSpPr>
            <p:cNvPr id="170" name="Freeform 195">
              <a:extLst>
                <a:ext uri="{FF2B5EF4-FFF2-40B4-BE49-F238E27FC236}">
                  <a16:creationId xmlns:a16="http://schemas.microsoft.com/office/drawing/2014/main" id="{7716D6C6-A730-291C-FAA3-4883C4EE96C2}"/>
                </a:ext>
              </a:extLst>
            </p:cNvPr>
            <p:cNvSpPr/>
            <p:nvPr/>
          </p:nvSpPr>
          <p:spPr>
            <a:xfrm>
              <a:off x="3822770" y="2231595"/>
              <a:ext cx="210834" cy="204866"/>
            </a:xfrm>
            <a:custGeom>
              <a:avLst/>
              <a:gdLst/>
              <a:ahLst/>
              <a:cxnLst/>
              <a:rect l="l" t="t" r="r" b="b"/>
              <a:pathLst>
                <a:path w="396707" h="396707">
                  <a:moveTo>
                    <a:pt x="0" y="0"/>
                  </a:moveTo>
                  <a:lnTo>
                    <a:pt x="396707" y="0"/>
                  </a:lnTo>
                  <a:lnTo>
                    <a:pt x="396707" y="396707"/>
                  </a:lnTo>
                  <a:lnTo>
                    <a:pt x="0" y="3967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71" name="Freeform 196">
              <a:extLst>
                <a:ext uri="{FF2B5EF4-FFF2-40B4-BE49-F238E27FC236}">
                  <a16:creationId xmlns:a16="http://schemas.microsoft.com/office/drawing/2014/main" id="{49733E0A-5FD6-A2CA-E407-28286EEFFE85}"/>
                </a:ext>
              </a:extLst>
            </p:cNvPr>
            <p:cNvSpPr/>
            <p:nvPr/>
          </p:nvSpPr>
          <p:spPr>
            <a:xfrm>
              <a:off x="7360995" y="2240502"/>
              <a:ext cx="210834" cy="195959"/>
            </a:xfrm>
            <a:custGeom>
              <a:avLst/>
              <a:gdLst/>
              <a:ahLst/>
              <a:cxnLst/>
              <a:rect l="l" t="t" r="r" b="b"/>
              <a:pathLst>
                <a:path w="309482" h="308966">
                  <a:moveTo>
                    <a:pt x="0" y="0"/>
                  </a:moveTo>
                  <a:lnTo>
                    <a:pt x="309482" y="0"/>
                  </a:lnTo>
                  <a:lnTo>
                    <a:pt x="309482" y="308967"/>
                  </a:lnTo>
                  <a:lnTo>
                    <a:pt x="0" y="3089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72" name="AutoShape 197">
              <a:extLst>
                <a:ext uri="{FF2B5EF4-FFF2-40B4-BE49-F238E27FC236}">
                  <a16:creationId xmlns:a16="http://schemas.microsoft.com/office/drawing/2014/main" id="{3106542D-BD35-6816-633F-3809F89690AF}"/>
                </a:ext>
              </a:extLst>
            </p:cNvPr>
            <p:cNvSpPr/>
            <p:nvPr/>
          </p:nvSpPr>
          <p:spPr>
            <a:xfrm flipV="1">
              <a:off x="4072125" y="4409279"/>
              <a:ext cx="1728958" cy="0"/>
            </a:xfrm>
            <a:prstGeom prst="line">
              <a:avLst/>
            </a:prstGeom>
            <a:ln w="38100" cap="flat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73" name="AutoShape 198">
              <a:extLst>
                <a:ext uri="{FF2B5EF4-FFF2-40B4-BE49-F238E27FC236}">
                  <a16:creationId xmlns:a16="http://schemas.microsoft.com/office/drawing/2014/main" id="{55027B8A-DE8D-36D2-C964-1BCE31DC4FEA}"/>
                </a:ext>
              </a:extLst>
            </p:cNvPr>
            <p:cNvSpPr/>
            <p:nvPr/>
          </p:nvSpPr>
          <p:spPr>
            <a:xfrm flipV="1">
              <a:off x="6335285" y="4409279"/>
              <a:ext cx="1728958" cy="0"/>
            </a:xfrm>
            <a:prstGeom prst="line">
              <a:avLst/>
            </a:prstGeom>
            <a:ln w="38100" cap="flat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74" name="AutoShape 199">
              <a:extLst>
                <a:ext uri="{FF2B5EF4-FFF2-40B4-BE49-F238E27FC236}">
                  <a16:creationId xmlns:a16="http://schemas.microsoft.com/office/drawing/2014/main" id="{E463BC04-C902-65C3-91D0-BCF06E6BDED5}"/>
                </a:ext>
              </a:extLst>
            </p:cNvPr>
            <p:cNvSpPr/>
            <p:nvPr/>
          </p:nvSpPr>
          <p:spPr>
            <a:xfrm flipV="1">
              <a:off x="8640365" y="4409279"/>
              <a:ext cx="1728958" cy="0"/>
            </a:xfrm>
            <a:prstGeom prst="line">
              <a:avLst/>
            </a:prstGeom>
            <a:ln w="38100" cap="flat">
              <a:solidFill>
                <a:schemeClr val="tx1"/>
              </a:solidFill>
              <a:prstDash val="solid"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 sz="1333"/>
            </a:p>
          </p:txBody>
        </p:sp>
        <p:grpSp>
          <p:nvGrpSpPr>
            <p:cNvPr id="175" name="Group 200">
              <a:extLst>
                <a:ext uri="{FF2B5EF4-FFF2-40B4-BE49-F238E27FC236}">
                  <a16:creationId xmlns:a16="http://schemas.microsoft.com/office/drawing/2014/main" id="{E277F4CE-9D81-A974-B8C2-1DEEC5F3611D}"/>
                </a:ext>
              </a:extLst>
            </p:cNvPr>
            <p:cNvGrpSpPr/>
            <p:nvPr/>
          </p:nvGrpSpPr>
          <p:grpSpPr>
            <a:xfrm>
              <a:off x="3680002" y="3208684"/>
              <a:ext cx="7068580" cy="685564"/>
              <a:chOff x="0" y="0"/>
              <a:chExt cx="15708610" cy="1610156"/>
            </a:xfrm>
            <a:solidFill>
              <a:schemeClr val="accent1">
                <a:lumMod val="20000"/>
                <a:lumOff val="80000"/>
              </a:schemeClr>
            </a:solidFill>
          </p:grpSpPr>
          <p:sp>
            <p:nvSpPr>
              <p:cNvPr id="176" name="Freeform 201">
                <a:extLst>
                  <a:ext uri="{FF2B5EF4-FFF2-40B4-BE49-F238E27FC236}">
                    <a16:creationId xmlns:a16="http://schemas.microsoft.com/office/drawing/2014/main" id="{47081802-969C-345F-3C8C-304F20EE8057}"/>
                  </a:ext>
                </a:extLst>
              </p:cNvPr>
              <p:cNvSpPr/>
              <p:nvPr/>
            </p:nvSpPr>
            <p:spPr>
              <a:xfrm>
                <a:off x="0" y="0"/>
                <a:ext cx="15708623" cy="1610156"/>
              </a:xfrm>
              <a:custGeom>
                <a:avLst/>
                <a:gdLst/>
                <a:ahLst/>
                <a:cxnLst/>
                <a:rect l="l" t="t" r="r" b="b"/>
                <a:pathLst>
                  <a:path w="15708623" h="1610156">
                    <a:moveTo>
                      <a:pt x="0" y="69936"/>
                    </a:moveTo>
                    <a:cubicBezTo>
                      <a:pt x="0" y="31313"/>
                      <a:pt x="155417" y="0"/>
                      <a:pt x="347113" y="0"/>
                    </a:cubicBezTo>
                    <a:lnTo>
                      <a:pt x="15361510" y="0"/>
                    </a:lnTo>
                    <a:cubicBezTo>
                      <a:pt x="15553206" y="0"/>
                      <a:pt x="15708623" y="31313"/>
                      <a:pt x="15708623" y="69936"/>
                    </a:cubicBezTo>
                    <a:lnTo>
                      <a:pt x="15708623" y="1540221"/>
                    </a:lnTo>
                    <a:cubicBezTo>
                      <a:pt x="15708623" y="1578843"/>
                      <a:pt x="15553206" y="1610156"/>
                      <a:pt x="15361510" y="1610156"/>
                    </a:cubicBezTo>
                    <a:lnTo>
                      <a:pt x="347113" y="1610156"/>
                    </a:lnTo>
                    <a:cubicBezTo>
                      <a:pt x="155417" y="1610156"/>
                      <a:pt x="0" y="1578843"/>
                      <a:pt x="0" y="1540221"/>
                    </a:cubicBezTo>
                    <a:close/>
                  </a:path>
                </a:pathLst>
              </a:custGeom>
              <a:solidFill>
                <a:srgbClr val="2620B1"/>
              </a:solidFill>
              <a:ln w="23812" cap="sq">
                <a:solidFill>
                  <a:srgbClr val="FFFFFF"/>
                </a:solidFill>
                <a:prstDash val="solid"/>
                <a:miter/>
              </a:ln>
            </p:spPr>
            <p:txBody>
              <a:bodyPr/>
              <a:lstStyle/>
              <a:p>
                <a:endParaRPr lang="en-US" sz="1333"/>
              </a:p>
            </p:txBody>
          </p:sp>
        </p:grpSp>
        <p:grpSp>
          <p:nvGrpSpPr>
            <p:cNvPr id="177" name="Group 202">
              <a:extLst>
                <a:ext uri="{FF2B5EF4-FFF2-40B4-BE49-F238E27FC236}">
                  <a16:creationId xmlns:a16="http://schemas.microsoft.com/office/drawing/2014/main" id="{C452376A-F525-9605-B3E8-16E728B67058}"/>
                </a:ext>
              </a:extLst>
            </p:cNvPr>
            <p:cNvGrpSpPr/>
            <p:nvPr/>
          </p:nvGrpSpPr>
          <p:grpSpPr>
            <a:xfrm>
              <a:off x="5803439" y="3321267"/>
              <a:ext cx="4917566" cy="458256"/>
              <a:chOff x="-3388446" y="0"/>
              <a:chExt cx="9624654" cy="963370"/>
            </a:xfrm>
          </p:grpSpPr>
          <p:sp>
            <p:nvSpPr>
              <p:cNvPr id="178" name="Freeform 203">
                <a:extLst>
                  <a:ext uri="{FF2B5EF4-FFF2-40B4-BE49-F238E27FC236}">
                    <a16:creationId xmlns:a16="http://schemas.microsoft.com/office/drawing/2014/main" id="{BA1755A2-7D51-D5CB-3B7D-5B4AF8E67457}"/>
                  </a:ext>
                </a:extLst>
              </p:cNvPr>
              <p:cNvSpPr/>
              <p:nvPr/>
            </p:nvSpPr>
            <p:spPr>
              <a:xfrm>
                <a:off x="0" y="0"/>
                <a:ext cx="6236208" cy="925304"/>
              </a:xfrm>
              <a:custGeom>
                <a:avLst/>
                <a:gdLst/>
                <a:ahLst/>
                <a:cxnLst/>
                <a:rect l="l" t="t" r="r" b="b"/>
                <a:pathLst>
                  <a:path w="6236208" h="925304">
                    <a:moveTo>
                      <a:pt x="0" y="0"/>
                    </a:moveTo>
                    <a:lnTo>
                      <a:pt x="6236208" y="0"/>
                    </a:lnTo>
                    <a:lnTo>
                      <a:pt x="6236208" y="925304"/>
                    </a:lnTo>
                    <a:lnTo>
                      <a:pt x="0" y="925304"/>
                    </a:lnTo>
                    <a:close/>
                  </a:path>
                </a:pathLst>
              </a:custGeom>
              <a:blipFill>
                <a:blip r:embed="rId2">
                  <a:alphaModFix amt="0"/>
                </a:blip>
                <a:stretch>
                  <a:fillRect t="-83887" b="-78756"/>
                </a:stretch>
              </a:blipFill>
            </p:spPr>
            <p:txBody>
              <a:bodyPr/>
              <a:lstStyle/>
              <a:p>
                <a:endParaRPr lang="en-US" sz="1333"/>
              </a:p>
            </p:txBody>
          </p:sp>
          <p:sp>
            <p:nvSpPr>
              <p:cNvPr id="179" name="TextBox 204">
                <a:extLst>
                  <a:ext uri="{FF2B5EF4-FFF2-40B4-BE49-F238E27FC236}">
                    <a16:creationId xmlns:a16="http://schemas.microsoft.com/office/drawing/2014/main" id="{B1ABD024-77C7-8BC1-358B-811215B1A954}"/>
                  </a:ext>
                </a:extLst>
              </p:cNvPr>
              <p:cNvSpPr txBox="1"/>
              <p:nvPr/>
            </p:nvSpPr>
            <p:spPr>
              <a:xfrm>
                <a:off x="-3388446" y="38066"/>
                <a:ext cx="6236208" cy="925304"/>
              </a:xfrm>
              <a:prstGeom prst="rect">
                <a:avLst/>
              </a:prstGeom>
            </p:spPr>
            <p:txBody>
              <a:bodyPr lIns="0" tIns="0" rIns="0" bIns="0" rtlCol="0" anchor="ctr"/>
              <a:lstStyle/>
              <a:p>
                <a:pPr>
                  <a:lnSpc>
                    <a:spcPts val="2719"/>
                  </a:lnSpc>
                </a:pPr>
                <a:r>
                  <a:rPr lang="en-US" sz="2333" b="1" dirty="0">
                    <a:solidFill>
                      <a:schemeClr val="bg1"/>
                    </a:solidFill>
                    <a:latin typeface="Lato Bold"/>
                    <a:ea typeface="Lato Bold"/>
                    <a:cs typeface="Lato Bold"/>
                    <a:sym typeface="Lato Bold"/>
                  </a:rPr>
                  <a:t>Core Platform</a:t>
                </a:r>
              </a:p>
            </p:txBody>
          </p:sp>
        </p:grpSp>
        <p:sp>
          <p:nvSpPr>
            <p:cNvPr id="183" name="Freeform 208">
              <a:extLst>
                <a:ext uri="{FF2B5EF4-FFF2-40B4-BE49-F238E27FC236}">
                  <a16:creationId xmlns:a16="http://schemas.microsoft.com/office/drawing/2014/main" id="{5AE9FFA2-A77A-B48A-6D57-A3CBB0C55BCA}"/>
                </a:ext>
              </a:extLst>
            </p:cNvPr>
            <p:cNvSpPr/>
            <p:nvPr/>
          </p:nvSpPr>
          <p:spPr>
            <a:xfrm>
              <a:off x="9467633" y="6845389"/>
              <a:ext cx="211325" cy="197237"/>
            </a:xfrm>
            <a:custGeom>
              <a:avLst/>
              <a:gdLst/>
              <a:ahLst/>
              <a:cxnLst/>
              <a:rect l="l" t="t" r="r" b="b"/>
              <a:pathLst>
                <a:path w="310204" h="310982">
                  <a:moveTo>
                    <a:pt x="0" y="0"/>
                  </a:moveTo>
                  <a:lnTo>
                    <a:pt x="310204" y="0"/>
                  </a:lnTo>
                  <a:lnTo>
                    <a:pt x="310204" y="310982"/>
                  </a:lnTo>
                  <a:lnTo>
                    <a:pt x="0" y="3109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84" name="Freeform 209">
              <a:extLst>
                <a:ext uri="{FF2B5EF4-FFF2-40B4-BE49-F238E27FC236}">
                  <a16:creationId xmlns:a16="http://schemas.microsoft.com/office/drawing/2014/main" id="{F68AB3BD-44D1-7D62-9AA7-F230B739B0C6}"/>
                </a:ext>
              </a:extLst>
            </p:cNvPr>
            <p:cNvSpPr/>
            <p:nvPr/>
          </p:nvSpPr>
          <p:spPr>
            <a:xfrm>
              <a:off x="7539892" y="6858371"/>
              <a:ext cx="165343" cy="165298"/>
            </a:xfrm>
            <a:custGeom>
              <a:avLst/>
              <a:gdLst/>
              <a:ahLst/>
              <a:cxnLst/>
              <a:rect l="l" t="t" r="r" b="b"/>
              <a:pathLst>
                <a:path w="242707" h="260624">
                  <a:moveTo>
                    <a:pt x="0" y="0"/>
                  </a:moveTo>
                  <a:lnTo>
                    <a:pt x="242707" y="0"/>
                  </a:lnTo>
                  <a:lnTo>
                    <a:pt x="242707" y="260624"/>
                  </a:lnTo>
                  <a:lnTo>
                    <a:pt x="0" y="2606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85" name="Freeform 210">
              <a:extLst>
                <a:ext uri="{FF2B5EF4-FFF2-40B4-BE49-F238E27FC236}">
                  <a16:creationId xmlns:a16="http://schemas.microsoft.com/office/drawing/2014/main" id="{0B695C4D-191E-B970-7FA2-47E212778BB8}"/>
                </a:ext>
              </a:extLst>
            </p:cNvPr>
            <p:cNvSpPr/>
            <p:nvPr/>
          </p:nvSpPr>
          <p:spPr>
            <a:xfrm rot="18516821">
              <a:off x="5592887" y="6866390"/>
              <a:ext cx="179418" cy="166010"/>
            </a:xfrm>
            <a:custGeom>
              <a:avLst/>
              <a:gdLst/>
              <a:ahLst/>
              <a:cxnLst/>
              <a:rect l="l" t="t" r="r" b="b"/>
              <a:pathLst>
                <a:path w="282886" h="243686">
                  <a:moveTo>
                    <a:pt x="0" y="0"/>
                  </a:moveTo>
                  <a:lnTo>
                    <a:pt x="282886" y="0"/>
                  </a:lnTo>
                  <a:lnTo>
                    <a:pt x="282886" y="243686"/>
                  </a:lnTo>
                  <a:lnTo>
                    <a:pt x="0" y="2436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86" name="Freeform 211">
              <a:extLst>
                <a:ext uri="{FF2B5EF4-FFF2-40B4-BE49-F238E27FC236}">
                  <a16:creationId xmlns:a16="http://schemas.microsoft.com/office/drawing/2014/main" id="{D7C22DC5-1392-CB4D-2546-AC0AD4311244}"/>
                </a:ext>
              </a:extLst>
            </p:cNvPr>
            <p:cNvSpPr/>
            <p:nvPr/>
          </p:nvSpPr>
          <p:spPr>
            <a:xfrm>
              <a:off x="3647108" y="6879017"/>
              <a:ext cx="169224" cy="169179"/>
            </a:xfrm>
            <a:custGeom>
              <a:avLst/>
              <a:gdLst/>
              <a:ahLst/>
              <a:cxnLst/>
              <a:rect l="l" t="t" r="r" b="b"/>
              <a:pathLst>
                <a:path w="248404" h="266743">
                  <a:moveTo>
                    <a:pt x="0" y="0"/>
                  </a:moveTo>
                  <a:lnTo>
                    <a:pt x="248405" y="0"/>
                  </a:lnTo>
                  <a:lnTo>
                    <a:pt x="248405" y="266743"/>
                  </a:lnTo>
                  <a:lnTo>
                    <a:pt x="0" y="2667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92" name="Freeform 218">
              <a:extLst>
                <a:ext uri="{FF2B5EF4-FFF2-40B4-BE49-F238E27FC236}">
                  <a16:creationId xmlns:a16="http://schemas.microsoft.com/office/drawing/2014/main" id="{F3A57ECD-260B-5D37-9C13-0699D20FE737}"/>
                </a:ext>
              </a:extLst>
            </p:cNvPr>
            <p:cNvSpPr/>
            <p:nvPr/>
          </p:nvSpPr>
          <p:spPr>
            <a:xfrm>
              <a:off x="11705554" y="2874322"/>
              <a:ext cx="334306" cy="281813"/>
            </a:xfrm>
            <a:custGeom>
              <a:avLst/>
              <a:gdLst/>
              <a:ahLst/>
              <a:cxnLst/>
              <a:rect l="l" t="t" r="r" b="b"/>
              <a:pathLst>
                <a:path w="490728" h="444332">
                  <a:moveTo>
                    <a:pt x="0" y="0"/>
                  </a:moveTo>
                  <a:lnTo>
                    <a:pt x="490728" y="0"/>
                  </a:lnTo>
                  <a:lnTo>
                    <a:pt x="490728" y="444332"/>
                  </a:lnTo>
                  <a:lnTo>
                    <a:pt x="0" y="44433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33"/>
            </a:p>
          </p:txBody>
        </p:sp>
        <p:sp>
          <p:nvSpPr>
            <p:cNvPr id="193" name="Freeform 219">
              <a:extLst>
                <a:ext uri="{FF2B5EF4-FFF2-40B4-BE49-F238E27FC236}">
                  <a16:creationId xmlns:a16="http://schemas.microsoft.com/office/drawing/2014/main" id="{D2350F6D-1B06-ACF6-8ADA-999EFDC81BBA}"/>
                </a:ext>
              </a:extLst>
            </p:cNvPr>
            <p:cNvSpPr/>
            <p:nvPr/>
          </p:nvSpPr>
          <p:spPr>
            <a:xfrm>
              <a:off x="2343620" y="2868138"/>
              <a:ext cx="425806" cy="396425"/>
            </a:xfrm>
            <a:custGeom>
              <a:avLst/>
              <a:gdLst/>
              <a:ahLst/>
              <a:cxnLst/>
              <a:rect l="l" t="t" r="r" b="b"/>
              <a:pathLst>
                <a:path w="625040" h="625040">
                  <a:moveTo>
                    <a:pt x="0" y="0"/>
                  </a:moveTo>
                  <a:lnTo>
                    <a:pt x="625040" y="0"/>
                  </a:lnTo>
                  <a:lnTo>
                    <a:pt x="625040" y="625040"/>
                  </a:lnTo>
                  <a:lnTo>
                    <a:pt x="0" y="62504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333"/>
            </a:p>
          </p:txBody>
        </p:sp>
        <p:cxnSp>
          <p:nvCxnSpPr>
            <p:cNvPr id="195" name="Straight Arrow Connector 194">
              <a:extLst>
                <a:ext uri="{FF2B5EF4-FFF2-40B4-BE49-F238E27FC236}">
                  <a16:creationId xmlns:a16="http://schemas.microsoft.com/office/drawing/2014/main" id="{BB802FAF-951D-0640-E81C-39C9AB7D8648}"/>
                </a:ext>
              </a:extLst>
            </p:cNvPr>
            <p:cNvCxnSpPr>
              <a:cxnSpLocks/>
            </p:cNvCxnSpPr>
            <p:nvPr/>
          </p:nvCxnSpPr>
          <p:spPr>
            <a:xfrm>
              <a:off x="5703765" y="3015229"/>
              <a:ext cx="0" cy="157846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cxnSp>
          <p:nvCxnSpPr>
            <p:cNvPr id="197" name="Straight Arrow Connector 196">
              <a:extLst>
                <a:ext uri="{FF2B5EF4-FFF2-40B4-BE49-F238E27FC236}">
                  <a16:creationId xmlns:a16="http://schemas.microsoft.com/office/drawing/2014/main" id="{6AF1AC50-BF10-102C-F6A7-4EC908C213B4}"/>
                </a:ext>
              </a:extLst>
            </p:cNvPr>
            <p:cNvCxnSpPr>
              <a:cxnSpLocks/>
            </p:cNvCxnSpPr>
            <p:nvPr/>
          </p:nvCxnSpPr>
          <p:spPr>
            <a:xfrm>
              <a:off x="8936307" y="3015229"/>
              <a:ext cx="0" cy="171183"/>
            </a:xfrm>
            <a:prstGeom prst="straightConnector1">
              <a:avLst/>
            </a:prstGeom>
            <a:ln w="19050" cap="flat" cmpd="sng" algn="ctr">
              <a:solidFill>
                <a:schemeClr val="accent5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0" name="Rectangle: Rounded Corners 233">
              <a:extLst>
                <a:ext uri="{FF2B5EF4-FFF2-40B4-BE49-F238E27FC236}">
                  <a16:creationId xmlns:a16="http://schemas.microsoft.com/office/drawing/2014/main" id="{BCC3CFC1-2EBE-2C0D-FC97-F88B0EFBF04C}"/>
                </a:ext>
              </a:extLst>
            </p:cNvPr>
            <p:cNvSpPr/>
            <p:nvPr/>
          </p:nvSpPr>
          <p:spPr>
            <a:xfrm>
              <a:off x="3428753" y="6657165"/>
              <a:ext cx="7958574" cy="869922"/>
            </a:xfrm>
            <a:prstGeom prst="roundRect">
              <a:avLst/>
            </a:prstGeom>
            <a:noFill/>
            <a:ln w="9525">
              <a:solidFill>
                <a:schemeClr val="tx1">
                  <a:lumMod val="65000"/>
                  <a:lumOff val="35000"/>
                </a:schemeClr>
              </a:solidFill>
              <a:prstDash val="sys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33"/>
            </a:p>
          </p:txBody>
        </p:sp>
        <p:cxnSp>
          <p:nvCxnSpPr>
            <p:cNvPr id="201" name="Straight Arrow Connector 200">
              <a:extLst>
                <a:ext uri="{FF2B5EF4-FFF2-40B4-BE49-F238E27FC236}">
                  <a16:creationId xmlns:a16="http://schemas.microsoft.com/office/drawing/2014/main" id="{8D80ABEB-651E-B3AC-065C-9D31DAA0DA37}"/>
                </a:ext>
              </a:extLst>
            </p:cNvPr>
            <p:cNvCxnSpPr>
              <a:cxnSpLocks/>
            </p:cNvCxnSpPr>
            <p:nvPr/>
          </p:nvCxnSpPr>
          <p:spPr>
            <a:xfrm>
              <a:off x="3329929" y="4530687"/>
              <a:ext cx="317180" cy="0"/>
            </a:xfrm>
            <a:prstGeom prst="straightConnector1">
              <a:avLst/>
            </a:prstGeom>
            <a:ln w="19050" cap="flat" cmpd="sng" algn="ctr">
              <a:solidFill>
                <a:schemeClr val="accent6"/>
              </a:solidFill>
              <a:prstDash val="solid"/>
              <a:round/>
              <a:headEnd type="none" w="med" len="med"/>
              <a:tailEnd type="arrow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sp>
          <p:nvSpPr>
            <p:cNvPr id="204" name="Freeform 3">
              <a:extLst>
                <a:ext uri="{FF2B5EF4-FFF2-40B4-BE49-F238E27FC236}">
                  <a16:creationId xmlns:a16="http://schemas.microsoft.com/office/drawing/2014/main" id="{5415748A-A4FD-2591-0166-53F873F74B14}"/>
                </a:ext>
              </a:extLst>
            </p:cNvPr>
            <p:cNvSpPr/>
            <p:nvPr/>
          </p:nvSpPr>
          <p:spPr>
            <a:xfrm>
              <a:off x="4152541" y="3443628"/>
              <a:ext cx="1409211" cy="251661"/>
            </a:xfrm>
            <a:custGeom>
              <a:avLst/>
              <a:gdLst/>
              <a:ahLst/>
              <a:cxnLst/>
              <a:rect l="l" t="t" r="r" b="b"/>
              <a:pathLst>
                <a:path w="4029739" h="593528">
                  <a:moveTo>
                    <a:pt x="0" y="0"/>
                  </a:moveTo>
                  <a:lnTo>
                    <a:pt x="4029739" y="0"/>
                  </a:lnTo>
                  <a:lnTo>
                    <a:pt x="4029739" y="593528"/>
                  </a:lnTo>
                  <a:lnTo>
                    <a:pt x="0" y="593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grpSp>
          <p:nvGrpSpPr>
            <p:cNvPr id="207" name="Group 206">
              <a:extLst>
                <a:ext uri="{FF2B5EF4-FFF2-40B4-BE49-F238E27FC236}">
                  <a16:creationId xmlns:a16="http://schemas.microsoft.com/office/drawing/2014/main" id="{2F1EFE82-3F45-AFE6-C9C6-84C106FA0B49}"/>
                </a:ext>
              </a:extLst>
            </p:cNvPr>
            <p:cNvGrpSpPr/>
            <p:nvPr/>
          </p:nvGrpSpPr>
          <p:grpSpPr>
            <a:xfrm rot="5400000">
              <a:off x="9158809" y="4653938"/>
              <a:ext cx="3446432" cy="560025"/>
              <a:chOff x="179937" y="1818901"/>
              <a:chExt cx="11092940" cy="373121"/>
            </a:xfrm>
          </p:grpSpPr>
          <p:sp>
            <p:nvSpPr>
              <p:cNvPr id="208" name="Shape 9">
                <a:extLst>
                  <a:ext uri="{FF2B5EF4-FFF2-40B4-BE49-F238E27FC236}">
                    <a16:creationId xmlns:a16="http://schemas.microsoft.com/office/drawing/2014/main" id="{4E64DAB3-46C8-08DA-A28A-8EA0EB83C1E3}"/>
                  </a:ext>
                </a:extLst>
              </p:cNvPr>
              <p:cNvSpPr/>
              <p:nvPr/>
            </p:nvSpPr>
            <p:spPr>
              <a:xfrm>
                <a:off x="179937" y="1938929"/>
                <a:ext cx="10480225" cy="133072"/>
              </a:xfrm>
              <a:prstGeom prst="homePlate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31000">
                    <a:schemeClr val="accent1">
                      <a:lumMod val="45000"/>
                      <a:lumOff val="55000"/>
                    </a:schemeClr>
                  </a:gs>
                  <a:gs pos="63000">
                    <a:srgbClr val="672EBC"/>
                  </a:gs>
                  <a:gs pos="100000">
                    <a:srgbClr val="330876"/>
                  </a:gs>
                </a:gsLst>
                <a:lin ang="0" scaled="1"/>
                <a:tileRect/>
              </a:gradFill>
              <a:ln/>
            </p:spPr>
            <p:txBody>
              <a:bodyPr/>
              <a:lstStyle/>
              <a:p>
                <a:endParaRPr lang="en-GB" sz="1500"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endParaRPr>
              </a:p>
            </p:txBody>
          </p:sp>
          <p:sp>
            <p:nvSpPr>
              <p:cNvPr id="209" name="Triangle 37">
                <a:extLst>
                  <a:ext uri="{FF2B5EF4-FFF2-40B4-BE49-F238E27FC236}">
                    <a16:creationId xmlns:a16="http://schemas.microsoft.com/office/drawing/2014/main" id="{F4764EC7-8489-8F45-1602-484890ABEAE2}"/>
                  </a:ext>
                </a:extLst>
              </p:cNvPr>
              <p:cNvSpPr/>
              <p:nvPr/>
            </p:nvSpPr>
            <p:spPr>
              <a:xfrm rot="5400000">
                <a:off x="10516668" y="1435814"/>
                <a:ext cx="373121" cy="1139296"/>
              </a:xfrm>
              <a:prstGeom prst="triangle">
                <a:avLst/>
              </a:prstGeom>
              <a:solidFill>
                <a:srgbClr val="2B105F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500"/>
              </a:p>
            </p:txBody>
          </p:sp>
        </p:grpSp>
      </p:grpSp>
      <p:grpSp>
        <p:nvGrpSpPr>
          <p:cNvPr id="3" name="Group 28">
            <a:extLst>
              <a:ext uri="{FF2B5EF4-FFF2-40B4-BE49-F238E27FC236}">
                <a16:creationId xmlns:a16="http://schemas.microsoft.com/office/drawing/2014/main" id="{0BD4656A-80CD-7DF6-3554-C62D0A7827A2}"/>
              </a:ext>
            </a:extLst>
          </p:cNvPr>
          <p:cNvGrpSpPr/>
          <p:nvPr/>
        </p:nvGrpSpPr>
        <p:grpSpPr>
          <a:xfrm>
            <a:off x="851653" y="2431992"/>
            <a:ext cx="1572768" cy="402336"/>
            <a:chOff x="0" y="0"/>
            <a:chExt cx="3145536" cy="804672"/>
          </a:xfrm>
        </p:grpSpPr>
        <p:sp>
          <p:nvSpPr>
            <p:cNvPr id="4" name="Freeform 29">
              <a:extLst>
                <a:ext uri="{FF2B5EF4-FFF2-40B4-BE49-F238E27FC236}">
                  <a16:creationId xmlns:a16="http://schemas.microsoft.com/office/drawing/2014/main" id="{441205F7-E445-7A28-BFC2-B4B89DCAFE6D}"/>
                </a:ext>
              </a:extLst>
            </p:cNvPr>
            <p:cNvSpPr/>
            <p:nvPr/>
          </p:nvSpPr>
          <p:spPr>
            <a:xfrm>
              <a:off x="0" y="0"/>
              <a:ext cx="3145537" cy="804672"/>
            </a:xfrm>
            <a:custGeom>
              <a:avLst/>
              <a:gdLst/>
              <a:ahLst/>
              <a:cxnLst/>
              <a:rect l="l" t="t" r="r" b="b"/>
              <a:pathLst>
                <a:path w="3145537" h="804672">
                  <a:moveTo>
                    <a:pt x="0" y="0"/>
                  </a:moveTo>
                  <a:lnTo>
                    <a:pt x="3145537" y="0"/>
                  </a:lnTo>
                  <a:lnTo>
                    <a:pt x="3145537" y="804672"/>
                  </a:lnTo>
                  <a:lnTo>
                    <a:pt x="0" y="80467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6168" b="-26168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42" name="TextBox 30">
              <a:extLst>
                <a:ext uri="{FF2B5EF4-FFF2-40B4-BE49-F238E27FC236}">
                  <a16:creationId xmlns:a16="http://schemas.microsoft.com/office/drawing/2014/main" id="{E76661D0-8F7F-EDCD-7B8C-4D88521860B1}"/>
                </a:ext>
              </a:extLst>
            </p:cNvPr>
            <p:cNvSpPr txBox="1"/>
            <p:nvPr/>
          </p:nvSpPr>
          <p:spPr>
            <a:xfrm>
              <a:off x="0" y="-9525"/>
              <a:ext cx="3145536" cy="814197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080"/>
                </a:lnSpc>
              </a:pPr>
              <a:r>
                <a:rPr lang="en-US" sz="1200" b="1" dirty="0">
                  <a:latin typeface="Lato Bold"/>
                  <a:ea typeface="Lato Bold"/>
                  <a:cs typeface="Lato Bold"/>
                  <a:sym typeface="Lato Bold"/>
                </a:rPr>
                <a:t>Business &amp;  Implementation Users </a:t>
              </a:r>
            </a:p>
          </p:txBody>
        </p:sp>
      </p:grpSp>
      <p:sp>
        <p:nvSpPr>
          <p:cNvPr id="130" name="Freeform 219">
            <a:extLst>
              <a:ext uri="{FF2B5EF4-FFF2-40B4-BE49-F238E27FC236}">
                <a16:creationId xmlns:a16="http://schemas.microsoft.com/office/drawing/2014/main" id="{98FF0AC8-6EE1-C139-32D7-92D3789CA535}"/>
              </a:ext>
            </a:extLst>
          </p:cNvPr>
          <p:cNvSpPr/>
          <p:nvPr/>
        </p:nvSpPr>
        <p:spPr>
          <a:xfrm>
            <a:off x="1383021" y="1974229"/>
            <a:ext cx="416693" cy="416693"/>
          </a:xfrm>
          <a:custGeom>
            <a:avLst/>
            <a:gdLst/>
            <a:ahLst/>
            <a:cxnLst/>
            <a:rect l="l" t="t" r="r" b="b"/>
            <a:pathLst>
              <a:path w="625040" h="625040">
                <a:moveTo>
                  <a:pt x="0" y="0"/>
                </a:moveTo>
                <a:lnTo>
                  <a:pt x="625040" y="0"/>
                </a:lnTo>
                <a:lnTo>
                  <a:pt x="625040" y="625040"/>
                </a:lnTo>
                <a:lnTo>
                  <a:pt x="0" y="6250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grpSp>
        <p:nvGrpSpPr>
          <p:cNvPr id="131" name="Group 73">
            <a:extLst>
              <a:ext uri="{FF2B5EF4-FFF2-40B4-BE49-F238E27FC236}">
                <a16:creationId xmlns:a16="http://schemas.microsoft.com/office/drawing/2014/main" id="{B132BE9D-1D0C-54D0-2CCF-4F61889F9B95}"/>
              </a:ext>
            </a:extLst>
          </p:cNvPr>
          <p:cNvGrpSpPr/>
          <p:nvPr/>
        </p:nvGrpSpPr>
        <p:grpSpPr>
          <a:xfrm>
            <a:off x="8682413" y="2147851"/>
            <a:ext cx="2692400" cy="333440"/>
            <a:chOff x="289560" y="-108861"/>
            <a:chExt cx="5384800" cy="666880"/>
          </a:xfrm>
        </p:grpSpPr>
        <p:sp>
          <p:nvSpPr>
            <p:cNvPr id="180" name="Freeform 74">
              <a:extLst>
                <a:ext uri="{FF2B5EF4-FFF2-40B4-BE49-F238E27FC236}">
                  <a16:creationId xmlns:a16="http://schemas.microsoft.com/office/drawing/2014/main" id="{9A87768B-D185-5644-FD2F-143839DB4798}"/>
                </a:ext>
              </a:extLst>
            </p:cNvPr>
            <p:cNvSpPr/>
            <p:nvPr/>
          </p:nvSpPr>
          <p:spPr>
            <a:xfrm>
              <a:off x="289560" y="-108861"/>
              <a:ext cx="5029200" cy="512063"/>
            </a:xfrm>
            <a:custGeom>
              <a:avLst/>
              <a:gdLst/>
              <a:ahLst/>
              <a:cxnLst/>
              <a:rect l="l" t="t" r="r" b="b"/>
              <a:pathLst>
                <a:path w="5029200" h="512063">
                  <a:moveTo>
                    <a:pt x="0" y="0"/>
                  </a:moveTo>
                  <a:lnTo>
                    <a:pt x="5029200" y="0"/>
                  </a:lnTo>
                  <a:lnTo>
                    <a:pt x="5029200" y="512063"/>
                  </a:lnTo>
                  <a:lnTo>
                    <a:pt x="0" y="512063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141371" b="-141371"/>
              </a:stretch>
            </a:blipFill>
          </p:spPr>
          <p:txBody>
            <a:bodyPr/>
            <a:lstStyle/>
            <a:p>
              <a:endParaRPr lang="en-US" sz="1200"/>
            </a:p>
          </p:txBody>
        </p:sp>
        <p:sp>
          <p:nvSpPr>
            <p:cNvPr id="181" name="TextBox 75">
              <a:extLst>
                <a:ext uri="{FF2B5EF4-FFF2-40B4-BE49-F238E27FC236}">
                  <a16:creationId xmlns:a16="http://schemas.microsoft.com/office/drawing/2014/main" id="{A023F50E-1D08-F4CF-1C9C-F6375A9F0BF6}"/>
                </a:ext>
              </a:extLst>
            </p:cNvPr>
            <p:cNvSpPr txBox="1"/>
            <p:nvPr/>
          </p:nvSpPr>
          <p:spPr>
            <a:xfrm>
              <a:off x="645160" y="36430"/>
              <a:ext cx="5029200" cy="52158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1200"/>
                </a:lnSpc>
              </a:pPr>
              <a:r>
                <a:rPr lang="en-US" sz="2133" b="1" dirty="0">
                  <a:latin typeface="Lato Bold"/>
                  <a:ea typeface="Lato Bold"/>
                  <a:cs typeface="Lato Bold"/>
                  <a:sym typeface="Lato Bold"/>
                </a:rPr>
                <a:t>AI Agent</a:t>
              </a:r>
            </a:p>
          </p:txBody>
        </p:sp>
      </p:grpSp>
      <p:sp>
        <p:nvSpPr>
          <p:cNvPr id="182" name="Freeform 218">
            <a:extLst>
              <a:ext uri="{FF2B5EF4-FFF2-40B4-BE49-F238E27FC236}">
                <a16:creationId xmlns:a16="http://schemas.microsoft.com/office/drawing/2014/main" id="{5FDDDEF5-99AE-7C2A-10FB-CECAF54241BF}"/>
              </a:ext>
            </a:extLst>
          </p:cNvPr>
          <p:cNvSpPr/>
          <p:nvPr/>
        </p:nvSpPr>
        <p:spPr>
          <a:xfrm>
            <a:off x="9182597" y="2164181"/>
            <a:ext cx="327152" cy="296221"/>
          </a:xfrm>
          <a:custGeom>
            <a:avLst/>
            <a:gdLst/>
            <a:ahLst/>
            <a:cxnLst/>
            <a:rect l="l" t="t" r="r" b="b"/>
            <a:pathLst>
              <a:path w="490728" h="444332">
                <a:moveTo>
                  <a:pt x="0" y="0"/>
                </a:moveTo>
                <a:lnTo>
                  <a:pt x="490728" y="0"/>
                </a:lnTo>
                <a:lnTo>
                  <a:pt x="490728" y="444332"/>
                </a:lnTo>
                <a:lnTo>
                  <a:pt x="0" y="44433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1200"/>
          </a:p>
        </p:txBody>
      </p:sp>
      <p:sp>
        <p:nvSpPr>
          <p:cNvPr id="187" name="TextBox 177">
            <a:extLst>
              <a:ext uri="{FF2B5EF4-FFF2-40B4-BE49-F238E27FC236}">
                <a16:creationId xmlns:a16="http://schemas.microsoft.com/office/drawing/2014/main" id="{39B54CF1-BEA2-59B2-2DCE-5F5223DA109C}"/>
              </a:ext>
            </a:extLst>
          </p:cNvPr>
          <p:cNvSpPr txBox="1"/>
          <p:nvPr/>
        </p:nvSpPr>
        <p:spPr>
          <a:xfrm>
            <a:off x="8089739" y="2081583"/>
            <a:ext cx="706258" cy="192259"/>
          </a:xfrm>
          <a:prstGeom prst="rect">
            <a:avLst/>
          </a:prstGeom>
        </p:spPr>
        <p:txBody>
          <a:bodyPr lIns="0" tIns="0" rIns="0" bIns="0" rtlCol="0" anchor="ctr"/>
          <a:lstStyle/>
          <a:p>
            <a:pPr>
              <a:lnSpc>
                <a:spcPts val="959"/>
              </a:lnSpc>
            </a:pPr>
            <a:r>
              <a:rPr lang="en-US" sz="833" i="1" dirty="0">
                <a:solidFill>
                  <a:schemeClr val="bg1"/>
                </a:solidFill>
                <a:latin typeface="Lato Italics"/>
                <a:ea typeface="Lato Italics"/>
                <a:cs typeface="Lato Italics"/>
                <a:sym typeface="Lato Italics"/>
              </a:rPr>
              <a:t>*roadmap</a:t>
            </a:r>
          </a:p>
        </p:txBody>
      </p:sp>
      <p:grpSp>
        <p:nvGrpSpPr>
          <p:cNvPr id="188" name="Group 155">
            <a:extLst>
              <a:ext uri="{FF2B5EF4-FFF2-40B4-BE49-F238E27FC236}">
                <a16:creationId xmlns:a16="http://schemas.microsoft.com/office/drawing/2014/main" id="{A07ED965-515F-6D37-808D-15DF1EC59CE3}"/>
              </a:ext>
            </a:extLst>
          </p:cNvPr>
          <p:cNvGrpSpPr/>
          <p:nvPr/>
        </p:nvGrpSpPr>
        <p:grpSpPr>
          <a:xfrm>
            <a:off x="271672" y="6235880"/>
            <a:ext cx="11618169" cy="5289"/>
            <a:chOff x="0" y="0"/>
            <a:chExt cx="23236339" cy="10579"/>
          </a:xfrm>
        </p:grpSpPr>
        <p:sp>
          <p:nvSpPr>
            <p:cNvPr id="189" name="Freeform 156">
              <a:extLst>
                <a:ext uri="{FF2B5EF4-FFF2-40B4-BE49-F238E27FC236}">
                  <a16:creationId xmlns:a16="http://schemas.microsoft.com/office/drawing/2014/main" id="{61F873A7-A9AA-4B4B-6FF9-D6C9EC273A32}"/>
                </a:ext>
              </a:extLst>
            </p:cNvPr>
            <p:cNvSpPr/>
            <p:nvPr/>
          </p:nvSpPr>
          <p:spPr>
            <a:xfrm>
              <a:off x="0" y="0"/>
              <a:ext cx="23236301" cy="10541"/>
            </a:xfrm>
            <a:custGeom>
              <a:avLst/>
              <a:gdLst/>
              <a:ahLst/>
              <a:cxnLst/>
              <a:rect l="l" t="t" r="r" b="b"/>
              <a:pathLst>
                <a:path w="23236301" h="10541">
                  <a:moveTo>
                    <a:pt x="0" y="0"/>
                  </a:moveTo>
                  <a:lnTo>
                    <a:pt x="23236301" y="10541"/>
                  </a:lnTo>
                </a:path>
              </a:pathLst>
            </a:custGeom>
            <a:blipFill>
              <a:blip r:embed="rId2">
                <a:alphaModFix amt="0"/>
              </a:blip>
              <a:stretch>
                <a:fillRect t="-42902192" b="-42902553"/>
              </a:stretch>
            </a:blipFill>
            <a:ln w="7938" cap="sq">
              <a:solidFill>
                <a:srgbClr val="00B0F0"/>
              </a:solidFill>
              <a:prstDash val="solid"/>
              <a:miter/>
            </a:ln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190" name="Group 157">
            <a:extLst>
              <a:ext uri="{FF2B5EF4-FFF2-40B4-BE49-F238E27FC236}">
                <a16:creationId xmlns:a16="http://schemas.microsoft.com/office/drawing/2014/main" id="{18FA7CFE-21D8-A665-669B-334F6D89C0D7}"/>
              </a:ext>
            </a:extLst>
          </p:cNvPr>
          <p:cNvGrpSpPr/>
          <p:nvPr/>
        </p:nvGrpSpPr>
        <p:grpSpPr>
          <a:xfrm>
            <a:off x="365760" y="6296757"/>
            <a:ext cx="3749040" cy="219456"/>
            <a:chOff x="0" y="0"/>
            <a:chExt cx="7498080" cy="438912"/>
          </a:xfrm>
        </p:grpSpPr>
        <p:sp>
          <p:nvSpPr>
            <p:cNvPr id="191" name="Freeform 158">
              <a:extLst>
                <a:ext uri="{FF2B5EF4-FFF2-40B4-BE49-F238E27FC236}">
                  <a16:creationId xmlns:a16="http://schemas.microsoft.com/office/drawing/2014/main" id="{CEA8DAED-C7D3-22A3-E53F-AA3B4384D38F}"/>
                </a:ext>
              </a:extLst>
            </p:cNvPr>
            <p:cNvSpPr/>
            <p:nvPr/>
          </p:nvSpPr>
          <p:spPr>
            <a:xfrm>
              <a:off x="0" y="0"/>
              <a:ext cx="7498080" cy="438912"/>
            </a:xfrm>
            <a:custGeom>
              <a:avLst/>
              <a:gdLst/>
              <a:ahLst/>
              <a:cxnLst/>
              <a:rect l="l" t="t" r="r" b="b"/>
              <a:pathLst>
                <a:path w="7498080" h="438912">
                  <a:moveTo>
                    <a:pt x="0" y="0"/>
                  </a:moveTo>
                  <a:lnTo>
                    <a:pt x="7498080" y="0"/>
                  </a:lnTo>
                  <a:lnTo>
                    <a:pt x="749808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2869" b="-282869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94" name="TextBox 159">
              <a:extLst>
                <a:ext uri="{FF2B5EF4-FFF2-40B4-BE49-F238E27FC236}">
                  <a16:creationId xmlns:a16="http://schemas.microsoft.com/office/drawing/2014/main" id="{DE77D58C-F58C-F71B-443C-8DD2A9EEABA0}"/>
                </a:ext>
              </a:extLst>
            </p:cNvPr>
            <p:cNvSpPr txBox="1"/>
            <p:nvPr/>
          </p:nvSpPr>
          <p:spPr>
            <a:xfrm>
              <a:off x="0" y="-9525"/>
              <a:ext cx="7498080" cy="448437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000" b="1" spc="100">
                  <a:solidFill>
                    <a:srgbClr val="4472C4"/>
                  </a:solidFill>
                  <a:latin typeface="Lato Bold"/>
                  <a:ea typeface="Lato Bold"/>
                  <a:cs typeface="Lato Bold"/>
                  <a:sym typeface="Lato Bold"/>
                </a:rPr>
                <a:t>Human Oversight</a:t>
              </a:r>
            </a:p>
          </p:txBody>
        </p:sp>
      </p:grpSp>
      <p:grpSp>
        <p:nvGrpSpPr>
          <p:cNvPr id="196" name="Group 160">
            <a:extLst>
              <a:ext uri="{FF2B5EF4-FFF2-40B4-BE49-F238E27FC236}">
                <a16:creationId xmlns:a16="http://schemas.microsoft.com/office/drawing/2014/main" id="{2970E69C-5154-DAA7-6E70-77808BEB6352}"/>
              </a:ext>
            </a:extLst>
          </p:cNvPr>
          <p:cNvGrpSpPr/>
          <p:nvPr/>
        </p:nvGrpSpPr>
        <p:grpSpPr>
          <a:xfrm>
            <a:off x="365760" y="6446275"/>
            <a:ext cx="3749040" cy="274320"/>
            <a:chOff x="0" y="0"/>
            <a:chExt cx="7498080" cy="548640"/>
          </a:xfrm>
        </p:grpSpPr>
        <p:sp>
          <p:nvSpPr>
            <p:cNvPr id="198" name="Freeform 161">
              <a:extLst>
                <a:ext uri="{FF2B5EF4-FFF2-40B4-BE49-F238E27FC236}">
                  <a16:creationId xmlns:a16="http://schemas.microsoft.com/office/drawing/2014/main" id="{863801F2-BA80-66B6-CBDC-B7FEB4A02F86}"/>
                </a:ext>
              </a:extLst>
            </p:cNvPr>
            <p:cNvSpPr/>
            <p:nvPr/>
          </p:nvSpPr>
          <p:spPr>
            <a:xfrm>
              <a:off x="0" y="0"/>
              <a:ext cx="7498080" cy="548640"/>
            </a:xfrm>
            <a:custGeom>
              <a:avLst/>
              <a:gdLst/>
              <a:ahLst/>
              <a:cxnLst/>
              <a:rect l="l" t="t" r="r" b="b"/>
              <a:pathLst>
                <a:path w="7498080" h="54864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6295" b="-216295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199" name="TextBox 162">
              <a:extLst>
                <a:ext uri="{FF2B5EF4-FFF2-40B4-BE49-F238E27FC236}">
                  <a16:creationId xmlns:a16="http://schemas.microsoft.com/office/drawing/2014/main" id="{87E1A409-C7C1-477A-A826-35D4267CCC43}"/>
                </a:ext>
              </a:extLst>
            </p:cNvPr>
            <p:cNvSpPr txBox="1"/>
            <p:nvPr/>
          </p:nvSpPr>
          <p:spPr>
            <a:xfrm>
              <a:off x="0" y="-9525"/>
              <a:ext cx="7498080" cy="558165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959"/>
                </a:lnSpc>
              </a:pPr>
              <a:r>
                <a:rPr lang="en-US" sz="799">
                  <a:latin typeface="Lato"/>
                  <a:ea typeface="Lato"/>
                  <a:cs typeface="Lato"/>
                  <a:sym typeface="Lato"/>
                </a:rPr>
                <a:t>Users configure, review and control agent actions</a:t>
              </a:r>
            </a:p>
          </p:txBody>
        </p:sp>
      </p:grpSp>
      <p:grpSp>
        <p:nvGrpSpPr>
          <p:cNvPr id="202" name="Group 163">
            <a:extLst>
              <a:ext uri="{FF2B5EF4-FFF2-40B4-BE49-F238E27FC236}">
                <a16:creationId xmlns:a16="http://schemas.microsoft.com/office/drawing/2014/main" id="{91A56EC0-CC34-F4B3-09A4-968E34AB3DF9}"/>
              </a:ext>
            </a:extLst>
          </p:cNvPr>
          <p:cNvGrpSpPr/>
          <p:nvPr/>
        </p:nvGrpSpPr>
        <p:grpSpPr>
          <a:xfrm>
            <a:off x="4297680" y="6296757"/>
            <a:ext cx="3749040" cy="219456"/>
            <a:chOff x="0" y="0"/>
            <a:chExt cx="7498080" cy="438912"/>
          </a:xfrm>
        </p:grpSpPr>
        <p:sp>
          <p:nvSpPr>
            <p:cNvPr id="205" name="Freeform 164">
              <a:extLst>
                <a:ext uri="{FF2B5EF4-FFF2-40B4-BE49-F238E27FC236}">
                  <a16:creationId xmlns:a16="http://schemas.microsoft.com/office/drawing/2014/main" id="{47518270-53E0-9670-48F4-B3C96CE59E3C}"/>
                </a:ext>
              </a:extLst>
            </p:cNvPr>
            <p:cNvSpPr/>
            <p:nvPr/>
          </p:nvSpPr>
          <p:spPr>
            <a:xfrm>
              <a:off x="0" y="0"/>
              <a:ext cx="7498080" cy="438912"/>
            </a:xfrm>
            <a:custGeom>
              <a:avLst/>
              <a:gdLst/>
              <a:ahLst/>
              <a:cxnLst/>
              <a:rect l="l" t="t" r="r" b="b"/>
              <a:pathLst>
                <a:path w="7498080" h="438912">
                  <a:moveTo>
                    <a:pt x="0" y="0"/>
                  </a:moveTo>
                  <a:lnTo>
                    <a:pt x="7498080" y="0"/>
                  </a:lnTo>
                  <a:lnTo>
                    <a:pt x="749808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2869" b="-282869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206" name="TextBox 165">
              <a:extLst>
                <a:ext uri="{FF2B5EF4-FFF2-40B4-BE49-F238E27FC236}">
                  <a16:creationId xmlns:a16="http://schemas.microsoft.com/office/drawing/2014/main" id="{1458C2AB-3FE1-B507-5563-EBBCFA16AB77}"/>
                </a:ext>
              </a:extLst>
            </p:cNvPr>
            <p:cNvSpPr txBox="1"/>
            <p:nvPr/>
          </p:nvSpPr>
          <p:spPr>
            <a:xfrm>
              <a:off x="0" y="-9525"/>
              <a:ext cx="7498080" cy="448437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000" b="1" spc="100">
                  <a:solidFill>
                    <a:srgbClr val="4472C4"/>
                  </a:solidFill>
                  <a:latin typeface="Lato Bold"/>
                  <a:ea typeface="Lato Bold"/>
                  <a:cs typeface="Lato Bold"/>
                  <a:sym typeface="Lato Bold"/>
                </a:rPr>
                <a:t>Trusted Intelligence Layer</a:t>
              </a:r>
            </a:p>
          </p:txBody>
        </p:sp>
      </p:grpSp>
      <p:grpSp>
        <p:nvGrpSpPr>
          <p:cNvPr id="214" name="Group 166">
            <a:extLst>
              <a:ext uri="{FF2B5EF4-FFF2-40B4-BE49-F238E27FC236}">
                <a16:creationId xmlns:a16="http://schemas.microsoft.com/office/drawing/2014/main" id="{97FDF60A-700F-7EC7-9D91-AF237C6FB06D}"/>
              </a:ext>
            </a:extLst>
          </p:cNvPr>
          <p:cNvGrpSpPr/>
          <p:nvPr/>
        </p:nvGrpSpPr>
        <p:grpSpPr>
          <a:xfrm>
            <a:off x="4297680" y="6446275"/>
            <a:ext cx="3749040" cy="274320"/>
            <a:chOff x="0" y="0"/>
            <a:chExt cx="7498080" cy="548640"/>
          </a:xfrm>
        </p:grpSpPr>
        <p:sp>
          <p:nvSpPr>
            <p:cNvPr id="215" name="Freeform 167">
              <a:extLst>
                <a:ext uri="{FF2B5EF4-FFF2-40B4-BE49-F238E27FC236}">
                  <a16:creationId xmlns:a16="http://schemas.microsoft.com/office/drawing/2014/main" id="{1FC98C26-8A25-821D-4195-F8368339690E}"/>
                </a:ext>
              </a:extLst>
            </p:cNvPr>
            <p:cNvSpPr/>
            <p:nvPr/>
          </p:nvSpPr>
          <p:spPr>
            <a:xfrm>
              <a:off x="0" y="0"/>
              <a:ext cx="7498080" cy="548640"/>
            </a:xfrm>
            <a:custGeom>
              <a:avLst/>
              <a:gdLst/>
              <a:ahLst/>
              <a:cxnLst/>
              <a:rect l="l" t="t" r="r" b="b"/>
              <a:pathLst>
                <a:path w="7498080" h="54864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6295" b="-216295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216" name="TextBox 168">
              <a:extLst>
                <a:ext uri="{FF2B5EF4-FFF2-40B4-BE49-F238E27FC236}">
                  <a16:creationId xmlns:a16="http://schemas.microsoft.com/office/drawing/2014/main" id="{70CA7C25-C578-D097-52EF-3B80707FE879}"/>
                </a:ext>
              </a:extLst>
            </p:cNvPr>
            <p:cNvSpPr txBox="1"/>
            <p:nvPr/>
          </p:nvSpPr>
          <p:spPr>
            <a:xfrm>
              <a:off x="0" y="-9525"/>
              <a:ext cx="7498080" cy="558165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959"/>
                </a:lnSpc>
              </a:pPr>
              <a:r>
                <a:rPr lang="en-US" sz="799">
                  <a:latin typeface="Lato"/>
                  <a:ea typeface="Lato"/>
                  <a:cs typeface="Lato"/>
                  <a:sym typeface="Lato"/>
                </a:rPr>
                <a:t>Governed, accurate, real-time process intelligence</a:t>
              </a:r>
            </a:p>
          </p:txBody>
        </p:sp>
      </p:grpSp>
      <p:grpSp>
        <p:nvGrpSpPr>
          <p:cNvPr id="217" name="Group 169">
            <a:extLst>
              <a:ext uri="{FF2B5EF4-FFF2-40B4-BE49-F238E27FC236}">
                <a16:creationId xmlns:a16="http://schemas.microsoft.com/office/drawing/2014/main" id="{4F10C954-AA83-4553-D755-E8973ED5F2A9}"/>
              </a:ext>
            </a:extLst>
          </p:cNvPr>
          <p:cNvGrpSpPr/>
          <p:nvPr/>
        </p:nvGrpSpPr>
        <p:grpSpPr>
          <a:xfrm>
            <a:off x="8229600" y="6296757"/>
            <a:ext cx="3749040" cy="219456"/>
            <a:chOff x="0" y="0"/>
            <a:chExt cx="7498080" cy="438912"/>
          </a:xfrm>
        </p:grpSpPr>
        <p:sp>
          <p:nvSpPr>
            <p:cNvPr id="218" name="Freeform 170">
              <a:extLst>
                <a:ext uri="{FF2B5EF4-FFF2-40B4-BE49-F238E27FC236}">
                  <a16:creationId xmlns:a16="http://schemas.microsoft.com/office/drawing/2014/main" id="{78E12FCE-C132-08E9-CCFF-5E9455C53DF4}"/>
                </a:ext>
              </a:extLst>
            </p:cNvPr>
            <p:cNvSpPr/>
            <p:nvPr/>
          </p:nvSpPr>
          <p:spPr>
            <a:xfrm>
              <a:off x="0" y="0"/>
              <a:ext cx="7498080" cy="438912"/>
            </a:xfrm>
            <a:custGeom>
              <a:avLst/>
              <a:gdLst/>
              <a:ahLst/>
              <a:cxnLst/>
              <a:rect l="l" t="t" r="r" b="b"/>
              <a:pathLst>
                <a:path w="7498080" h="438912">
                  <a:moveTo>
                    <a:pt x="0" y="0"/>
                  </a:moveTo>
                  <a:lnTo>
                    <a:pt x="7498080" y="0"/>
                  </a:lnTo>
                  <a:lnTo>
                    <a:pt x="7498080" y="438912"/>
                  </a:lnTo>
                  <a:lnTo>
                    <a:pt x="0" y="438912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82869" b="-282869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219" name="TextBox 171">
              <a:extLst>
                <a:ext uri="{FF2B5EF4-FFF2-40B4-BE49-F238E27FC236}">
                  <a16:creationId xmlns:a16="http://schemas.microsoft.com/office/drawing/2014/main" id="{457AC145-4A2F-2746-D6FA-85A7D388870E}"/>
                </a:ext>
              </a:extLst>
            </p:cNvPr>
            <p:cNvSpPr txBox="1"/>
            <p:nvPr/>
          </p:nvSpPr>
          <p:spPr>
            <a:xfrm>
              <a:off x="0" y="-9525"/>
              <a:ext cx="7498080" cy="448437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200"/>
                </a:lnSpc>
              </a:pPr>
              <a:r>
                <a:rPr lang="en-US" sz="1000" b="1" spc="100">
                  <a:solidFill>
                    <a:srgbClr val="4472C4"/>
                  </a:solidFill>
                  <a:latin typeface="Lato Bold"/>
                  <a:ea typeface="Lato Bold"/>
                  <a:cs typeface="Lato Bold"/>
                  <a:sym typeface="Lato Bold"/>
                </a:rPr>
                <a:t>Autonomous Execution</a:t>
              </a:r>
            </a:p>
          </p:txBody>
        </p:sp>
      </p:grpSp>
      <p:grpSp>
        <p:nvGrpSpPr>
          <p:cNvPr id="220" name="Group 172">
            <a:extLst>
              <a:ext uri="{FF2B5EF4-FFF2-40B4-BE49-F238E27FC236}">
                <a16:creationId xmlns:a16="http://schemas.microsoft.com/office/drawing/2014/main" id="{83A83C11-037D-438B-FB49-D9707FA6B151}"/>
              </a:ext>
            </a:extLst>
          </p:cNvPr>
          <p:cNvGrpSpPr/>
          <p:nvPr/>
        </p:nvGrpSpPr>
        <p:grpSpPr>
          <a:xfrm>
            <a:off x="8229600" y="6446275"/>
            <a:ext cx="3749040" cy="274320"/>
            <a:chOff x="0" y="0"/>
            <a:chExt cx="7498080" cy="548640"/>
          </a:xfrm>
        </p:grpSpPr>
        <p:sp>
          <p:nvSpPr>
            <p:cNvPr id="221" name="Freeform 173">
              <a:extLst>
                <a:ext uri="{FF2B5EF4-FFF2-40B4-BE49-F238E27FC236}">
                  <a16:creationId xmlns:a16="http://schemas.microsoft.com/office/drawing/2014/main" id="{E81BDD16-D7A5-F152-BF26-648B262E09FC}"/>
                </a:ext>
              </a:extLst>
            </p:cNvPr>
            <p:cNvSpPr/>
            <p:nvPr/>
          </p:nvSpPr>
          <p:spPr>
            <a:xfrm>
              <a:off x="0" y="0"/>
              <a:ext cx="7498080" cy="548640"/>
            </a:xfrm>
            <a:custGeom>
              <a:avLst/>
              <a:gdLst/>
              <a:ahLst/>
              <a:cxnLst/>
              <a:rect l="l" t="t" r="r" b="b"/>
              <a:pathLst>
                <a:path w="7498080" h="548640">
                  <a:moveTo>
                    <a:pt x="0" y="0"/>
                  </a:moveTo>
                  <a:lnTo>
                    <a:pt x="7498080" y="0"/>
                  </a:lnTo>
                  <a:lnTo>
                    <a:pt x="7498080" y="548640"/>
                  </a:lnTo>
                  <a:lnTo>
                    <a:pt x="0" y="548640"/>
                  </a:lnTo>
                  <a:close/>
                </a:path>
              </a:pathLst>
            </a:custGeom>
            <a:blipFill>
              <a:blip r:embed="rId2">
                <a:alphaModFix amt="0"/>
              </a:blip>
              <a:stretch>
                <a:fillRect t="-216295" b="-216295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  <p:sp>
          <p:nvSpPr>
            <p:cNvPr id="222" name="TextBox 174">
              <a:extLst>
                <a:ext uri="{FF2B5EF4-FFF2-40B4-BE49-F238E27FC236}">
                  <a16:creationId xmlns:a16="http://schemas.microsoft.com/office/drawing/2014/main" id="{81439241-B764-ED04-98A3-98C55AE027BD}"/>
                </a:ext>
              </a:extLst>
            </p:cNvPr>
            <p:cNvSpPr txBox="1"/>
            <p:nvPr/>
          </p:nvSpPr>
          <p:spPr>
            <a:xfrm>
              <a:off x="0" y="-9525"/>
              <a:ext cx="7498080" cy="558165"/>
            </a:xfrm>
            <a:prstGeom prst="rect">
              <a:avLst/>
            </a:prstGeom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959"/>
                </a:lnSpc>
              </a:pPr>
              <a:r>
                <a:rPr lang="en-US" sz="799">
                  <a:latin typeface="Lato"/>
                  <a:ea typeface="Lato"/>
                  <a:cs typeface="Lato"/>
                  <a:sym typeface="Lato"/>
                </a:rPr>
                <a:t>Threshold breach → ServiceNow ticket + Teams notification</a:t>
              </a:r>
            </a:p>
          </p:txBody>
        </p:sp>
      </p:grpSp>
      <p:grpSp>
        <p:nvGrpSpPr>
          <p:cNvPr id="223" name="Group 191">
            <a:extLst>
              <a:ext uri="{FF2B5EF4-FFF2-40B4-BE49-F238E27FC236}">
                <a16:creationId xmlns:a16="http://schemas.microsoft.com/office/drawing/2014/main" id="{139BC1EA-B237-297F-0C3E-9216DE217124}"/>
              </a:ext>
            </a:extLst>
          </p:cNvPr>
          <p:cNvGrpSpPr/>
          <p:nvPr/>
        </p:nvGrpSpPr>
        <p:grpSpPr>
          <a:xfrm>
            <a:off x="3584448" y="6408353"/>
            <a:ext cx="1324965" cy="210058"/>
            <a:chOff x="0" y="0"/>
            <a:chExt cx="2649931" cy="420116"/>
          </a:xfrm>
        </p:grpSpPr>
        <p:sp>
          <p:nvSpPr>
            <p:cNvPr id="224" name="Freeform 192">
              <a:extLst>
                <a:ext uri="{FF2B5EF4-FFF2-40B4-BE49-F238E27FC236}">
                  <a16:creationId xmlns:a16="http://schemas.microsoft.com/office/drawing/2014/main" id="{DBFE1039-2DCF-583E-8E15-EC5731BBA9AD}"/>
                </a:ext>
              </a:extLst>
            </p:cNvPr>
            <p:cNvSpPr/>
            <p:nvPr/>
          </p:nvSpPr>
          <p:spPr>
            <a:xfrm>
              <a:off x="0" y="0"/>
              <a:ext cx="2649982" cy="420116"/>
            </a:xfrm>
            <a:custGeom>
              <a:avLst/>
              <a:gdLst/>
              <a:ahLst/>
              <a:cxnLst/>
              <a:rect l="l" t="t" r="r" b="b"/>
              <a:pathLst>
                <a:path w="2649982" h="420116">
                  <a:moveTo>
                    <a:pt x="0" y="0"/>
                  </a:moveTo>
                  <a:lnTo>
                    <a:pt x="2649982" y="0"/>
                  </a:lnTo>
                  <a:lnTo>
                    <a:pt x="2649982" y="420116"/>
                  </a:lnTo>
                  <a:lnTo>
                    <a:pt x="0" y="42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1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  <p:grpSp>
        <p:nvGrpSpPr>
          <p:cNvPr id="225" name="Group 193">
            <a:extLst>
              <a:ext uri="{FF2B5EF4-FFF2-40B4-BE49-F238E27FC236}">
                <a16:creationId xmlns:a16="http://schemas.microsoft.com/office/drawing/2014/main" id="{E4016793-599C-B665-E8B4-02707CBA98D3}"/>
              </a:ext>
            </a:extLst>
          </p:cNvPr>
          <p:cNvGrpSpPr/>
          <p:nvPr/>
        </p:nvGrpSpPr>
        <p:grpSpPr>
          <a:xfrm>
            <a:off x="7428567" y="6382013"/>
            <a:ext cx="1324965" cy="210058"/>
            <a:chOff x="0" y="0"/>
            <a:chExt cx="2649931" cy="420116"/>
          </a:xfrm>
        </p:grpSpPr>
        <p:sp>
          <p:nvSpPr>
            <p:cNvPr id="226" name="Freeform 194">
              <a:extLst>
                <a:ext uri="{FF2B5EF4-FFF2-40B4-BE49-F238E27FC236}">
                  <a16:creationId xmlns:a16="http://schemas.microsoft.com/office/drawing/2014/main" id="{80FED779-A1BF-8CAD-B88F-752679612D0D}"/>
                </a:ext>
              </a:extLst>
            </p:cNvPr>
            <p:cNvSpPr/>
            <p:nvPr/>
          </p:nvSpPr>
          <p:spPr>
            <a:xfrm>
              <a:off x="0" y="0"/>
              <a:ext cx="2649982" cy="420116"/>
            </a:xfrm>
            <a:custGeom>
              <a:avLst/>
              <a:gdLst/>
              <a:ahLst/>
              <a:cxnLst/>
              <a:rect l="l" t="t" r="r" b="b"/>
              <a:pathLst>
                <a:path w="2649982" h="420116">
                  <a:moveTo>
                    <a:pt x="0" y="0"/>
                  </a:moveTo>
                  <a:lnTo>
                    <a:pt x="2649982" y="0"/>
                  </a:lnTo>
                  <a:lnTo>
                    <a:pt x="2649982" y="420116"/>
                  </a:lnTo>
                  <a:lnTo>
                    <a:pt x="0" y="4201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/>
              <a:stretch>
                <a:fillRect r="1"/>
              </a:stretch>
            </a:blip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/>
            </a:p>
          </p:txBody>
        </p:sp>
      </p:grpSp>
    </p:spTree>
    <p:extLst>
      <p:ext uri="{BB962C8B-B14F-4D97-AF65-F5344CB8AC3E}">
        <p14:creationId xmlns:p14="http://schemas.microsoft.com/office/powerpoint/2010/main" val="10485191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FC34B-0CD4-FFB6-2C94-83ABBD69B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822C1B8E-EC8A-C546-B6F4-C1F4DC79915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59" y="0"/>
            <a:ext cx="12192000" cy="6858000"/>
          </a:xfrm>
          <a:prstGeom prst="rect">
            <a:avLst/>
          </a:prstGeom>
        </p:spPr>
      </p:pic>
      <p:grpSp>
        <p:nvGrpSpPr>
          <p:cNvPr id="39" name="Group 38">
            <a:extLst>
              <a:ext uri="{FF2B5EF4-FFF2-40B4-BE49-F238E27FC236}">
                <a16:creationId xmlns:a16="http://schemas.microsoft.com/office/drawing/2014/main" id="{EA24BED5-2377-0089-4217-A06838981599}"/>
              </a:ext>
            </a:extLst>
          </p:cNvPr>
          <p:cNvGrpSpPr/>
          <p:nvPr/>
        </p:nvGrpSpPr>
        <p:grpSpPr>
          <a:xfrm>
            <a:off x="245473" y="2327501"/>
            <a:ext cx="4380085" cy="3561380"/>
            <a:chOff x="4051131" y="6918929"/>
            <a:chExt cx="7399020" cy="3493471"/>
          </a:xfrm>
        </p:grpSpPr>
        <p:sp>
          <p:nvSpPr>
            <p:cNvPr id="5" name="Shape 7">
              <a:extLst>
                <a:ext uri="{FF2B5EF4-FFF2-40B4-BE49-F238E27FC236}">
                  <a16:creationId xmlns:a16="http://schemas.microsoft.com/office/drawing/2014/main" id="{4FF902B1-DBC7-179E-C018-7DA879FA25C2}"/>
                </a:ext>
              </a:extLst>
            </p:cNvPr>
            <p:cNvSpPr/>
            <p:nvPr/>
          </p:nvSpPr>
          <p:spPr>
            <a:xfrm>
              <a:off x="4051131" y="6918929"/>
              <a:ext cx="7399020" cy="3493471"/>
            </a:xfrm>
            <a:prstGeom prst="roundRect">
              <a:avLst>
                <a:gd name="adj" fmla="val 1932"/>
              </a:avLst>
            </a:prstGeom>
            <a:solidFill>
              <a:srgbClr val="FFFFFF"/>
            </a:solidFill>
            <a:ln w="9525">
              <a:solidFill>
                <a:srgbClr val="D8DCE8"/>
              </a:solidFill>
              <a:prstDash val="solid"/>
            </a:ln>
          </p:spPr>
          <p:txBody>
            <a:bodyPr/>
            <a:lstStyle/>
            <a:p>
              <a:endParaRPr lang="en-US" sz="1867" dirty="0"/>
            </a:p>
          </p:txBody>
        </p:sp>
        <p:sp>
          <p:nvSpPr>
            <p:cNvPr id="6" name="Shape 8">
              <a:extLst>
                <a:ext uri="{FF2B5EF4-FFF2-40B4-BE49-F238E27FC236}">
                  <a16:creationId xmlns:a16="http://schemas.microsoft.com/office/drawing/2014/main" id="{6EB20DA4-3406-AE12-7630-3985C61A79EA}"/>
                </a:ext>
              </a:extLst>
            </p:cNvPr>
            <p:cNvSpPr/>
            <p:nvPr/>
          </p:nvSpPr>
          <p:spPr>
            <a:xfrm>
              <a:off x="4051131" y="6918929"/>
              <a:ext cx="7399020" cy="288618"/>
            </a:xfrm>
            <a:prstGeom prst="rect">
              <a:avLst/>
            </a:prstGeom>
            <a:solidFill>
              <a:srgbClr val="002060"/>
            </a:solidFill>
            <a:ln w="12700">
              <a:solidFill>
                <a:srgbClr val="071A66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10" name="Text 9">
              <a:extLst>
                <a:ext uri="{FF2B5EF4-FFF2-40B4-BE49-F238E27FC236}">
                  <a16:creationId xmlns:a16="http://schemas.microsoft.com/office/drawing/2014/main" id="{83DBC381-D971-8A08-B571-986C4721E791}"/>
                </a:ext>
              </a:extLst>
            </p:cNvPr>
            <p:cNvSpPr/>
            <p:nvPr/>
          </p:nvSpPr>
          <p:spPr>
            <a:xfrm>
              <a:off x="4204592" y="6995328"/>
              <a:ext cx="7092098" cy="118843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n-US" sz="1400" b="1" dirty="0">
                  <a:solidFill>
                    <a:srgbClr val="FFFFFF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Core ETL functions</a:t>
              </a:r>
              <a:endParaRPr lang="en-US" sz="1400" dirty="0"/>
            </a:p>
          </p:txBody>
        </p:sp>
        <p:sp>
          <p:nvSpPr>
            <p:cNvPr id="12" name="Shape 10">
              <a:extLst>
                <a:ext uri="{FF2B5EF4-FFF2-40B4-BE49-F238E27FC236}">
                  <a16:creationId xmlns:a16="http://schemas.microsoft.com/office/drawing/2014/main" id="{8850AFCE-3FFA-0325-C707-A100913FAB80}"/>
                </a:ext>
              </a:extLst>
            </p:cNvPr>
            <p:cNvSpPr/>
            <p:nvPr/>
          </p:nvSpPr>
          <p:spPr>
            <a:xfrm>
              <a:off x="4051131" y="7207547"/>
              <a:ext cx="7399020" cy="0"/>
            </a:xfrm>
            <a:prstGeom prst="line">
              <a:avLst/>
            </a:prstGeom>
            <a:noFill/>
            <a:ln w="5080">
              <a:solidFill>
                <a:srgbClr val="D8DCE8"/>
              </a:solidFill>
              <a:prstDash val="solid"/>
            </a:ln>
          </p:spPr>
          <p:txBody>
            <a:bodyPr/>
            <a:lstStyle/>
            <a:p>
              <a:endParaRPr lang="en-US" sz="1867" dirty="0"/>
            </a:p>
          </p:txBody>
        </p:sp>
        <p:sp>
          <p:nvSpPr>
            <p:cNvPr id="13" name="Text 11">
              <a:extLst>
                <a:ext uri="{FF2B5EF4-FFF2-40B4-BE49-F238E27FC236}">
                  <a16:creationId xmlns:a16="http://schemas.microsoft.com/office/drawing/2014/main" id="{80AF7409-2243-9F57-47B3-33E689429773}"/>
                </a:ext>
              </a:extLst>
            </p:cNvPr>
            <p:cNvSpPr/>
            <p:nvPr/>
          </p:nvSpPr>
          <p:spPr>
            <a:xfrm>
              <a:off x="4204592" y="7275457"/>
              <a:ext cx="1644227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1067" b="1" dirty="0">
                  <a:solidFill>
                    <a:srgbClr val="071A66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Extraction tasks</a:t>
              </a:r>
              <a:endParaRPr lang="en-US" sz="1067" dirty="0"/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05936BD0-A2A8-A659-316B-EF3E4B801670}"/>
                </a:ext>
              </a:extLst>
            </p:cNvPr>
            <p:cNvSpPr/>
            <p:nvPr/>
          </p:nvSpPr>
          <p:spPr>
            <a:xfrm>
              <a:off x="6113287" y="7275457"/>
              <a:ext cx="5161480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933" dirty="0">
                  <a:solidFill>
                    <a:srgbClr val="11182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Ingests relevant source tables from ERP via secured built-in connectors or upload data using SFTP or file-based methods. </a:t>
              </a:r>
              <a:endParaRPr lang="en-US" sz="933" dirty="0"/>
            </a:p>
          </p:txBody>
        </p:sp>
        <p:sp>
          <p:nvSpPr>
            <p:cNvPr id="17" name="Shape 13">
              <a:extLst>
                <a:ext uri="{FF2B5EF4-FFF2-40B4-BE49-F238E27FC236}">
                  <a16:creationId xmlns:a16="http://schemas.microsoft.com/office/drawing/2014/main" id="{54FC475F-E23D-7420-3F6B-9357F7B5C65A}"/>
                </a:ext>
              </a:extLst>
            </p:cNvPr>
            <p:cNvSpPr/>
            <p:nvPr/>
          </p:nvSpPr>
          <p:spPr>
            <a:xfrm>
              <a:off x="4051131" y="7852692"/>
              <a:ext cx="7399020" cy="645145"/>
            </a:xfrm>
            <a:prstGeom prst="rect">
              <a:avLst/>
            </a:prstGeom>
            <a:solidFill>
              <a:srgbClr val="F8F9FD"/>
            </a:solidFill>
            <a:ln w="12700">
              <a:solidFill>
                <a:srgbClr val="F8F9FD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18" name="Shape 14">
              <a:extLst>
                <a:ext uri="{FF2B5EF4-FFF2-40B4-BE49-F238E27FC236}">
                  <a16:creationId xmlns:a16="http://schemas.microsoft.com/office/drawing/2014/main" id="{9CF9F812-1941-37DB-2DFD-8D352A9CBB8F}"/>
                </a:ext>
              </a:extLst>
            </p:cNvPr>
            <p:cNvSpPr/>
            <p:nvPr/>
          </p:nvSpPr>
          <p:spPr>
            <a:xfrm>
              <a:off x="4051131" y="7852692"/>
              <a:ext cx="7399020" cy="0"/>
            </a:xfrm>
            <a:prstGeom prst="line">
              <a:avLst/>
            </a:prstGeom>
            <a:noFill/>
            <a:ln w="5080">
              <a:solidFill>
                <a:srgbClr val="D8DCE8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19" name="Text 15">
              <a:extLst>
                <a:ext uri="{FF2B5EF4-FFF2-40B4-BE49-F238E27FC236}">
                  <a16:creationId xmlns:a16="http://schemas.microsoft.com/office/drawing/2014/main" id="{F771E557-1C8C-A54D-4FB8-F9B99CE6AE18}"/>
                </a:ext>
              </a:extLst>
            </p:cNvPr>
            <p:cNvSpPr/>
            <p:nvPr/>
          </p:nvSpPr>
          <p:spPr>
            <a:xfrm>
              <a:off x="4204592" y="7920602"/>
              <a:ext cx="1644227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endParaRPr lang="en-US" sz="1067" dirty="0"/>
            </a:p>
          </p:txBody>
        </p:sp>
        <p:sp>
          <p:nvSpPr>
            <p:cNvPr id="20" name="Text 16">
              <a:extLst>
                <a:ext uri="{FF2B5EF4-FFF2-40B4-BE49-F238E27FC236}">
                  <a16:creationId xmlns:a16="http://schemas.microsoft.com/office/drawing/2014/main" id="{CFA276E5-1669-E764-FC07-71384A785E74}"/>
                </a:ext>
              </a:extLst>
            </p:cNvPr>
            <p:cNvSpPr/>
            <p:nvPr/>
          </p:nvSpPr>
          <p:spPr>
            <a:xfrm>
              <a:off x="5936511" y="7920602"/>
              <a:ext cx="5338256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endParaRPr lang="en-US" sz="933" dirty="0"/>
            </a:p>
          </p:txBody>
        </p:sp>
        <p:sp>
          <p:nvSpPr>
            <p:cNvPr id="23" name="Shape 17">
              <a:extLst>
                <a:ext uri="{FF2B5EF4-FFF2-40B4-BE49-F238E27FC236}">
                  <a16:creationId xmlns:a16="http://schemas.microsoft.com/office/drawing/2014/main" id="{8E4D1AC7-243C-15F6-F5F4-9D690C277610}"/>
                </a:ext>
              </a:extLst>
            </p:cNvPr>
            <p:cNvSpPr/>
            <p:nvPr/>
          </p:nvSpPr>
          <p:spPr>
            <a:xfrm>
              <a:off x="4051131" y="8497837"/>
              <a:ext cx="7399020" cy="0"/>
            </a:xfrm>
            <a:prstGeom prst="line">
              <a:avLst/>
            </a:prstGeom>
            <a:noFill/>
            <a:ln w="5080">
              <a:solidFill>
                <a:srgbClr val="D8DCE8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24" name="Text 18">
              <a:extLst>
                <a:ext uri="{FF2B5EF4-FFF2-40B4-BE49-F238E27FC236}">
                  <a16:creationId xmlns:a16="http://schemas.microsoft.com/office/drawing/2014/main" id="{86820F0A-F413-0110-35C2-1C97FD6BDE5A}"/>
                </a:ext>
              </a:extLst>
            </p:cNvPr>
            <p:cNvSpPr/>
            <p:nvPr/>
          </p:nvSpPr>
          <p:spPr>
            <a:xfrm>
              <a:off x="4204592" y="7937580"/>
              <a:ext cx="1644227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1067" b="1" dirty="0">
                  <a:solidFill>
                    <a:srgbClr val="071A66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Data Anonymization</a:t>
              </a:r>
              <a:endParaRPr lang="en-US" sz="1067" dirty="0"/>
            </a:p>
          </p:txBody>
        </p:sp>
        <p:sp>
          <p:nvSpPr>
            <p:cNvPr id="28" name="Text 19">
              <a:extLst>
                <a:ext uri="{FF2B5EF4-FFF2-40B4-BE49-F238E27FC236}">
                  <a16:creationId xmlns:a16="http://schemas.microsoft.com/office/drawing/2014/main" id="{16E19E95-6744-8837-179D-62D21F3592B7}"/>
                </a:ext>
              </a:extLst>
            </p:cNvPr>
            <p:cNvSpPr/>
            <p:nvPr/>
          </p:nvSpPr>
          <p:spPr>
            <a:xfrm>
              <a:off x="6113287" y="7937580"/>
              <a:ext cx="5161478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1000" dirty="0"/>
                <a:t>Masks or anonymizes sensitive business and personal data to support privacy, compliance, and secure analytics.</a:t>
              </a:r>
              <a:endParaRPr lang="en-US" sz="933" dirty="0"/>
            </a:p>
          </p:txBody>
        </p:sp>
        <p:sp>
          <p:nvSpPr>
            <p:cNvPr id="30" name="Shape 20">
              <a:extLst>
                <a:ext uri="{FF2B5EF4-FFF2-40B4-BE49-F238E27FC236}">
                  <a16:creationId xmlns:a16="http://schemas.microsoft.com/office/drawing/2014/main" id="{996CCC8A-637A-2E5C-CA8D-BACEF31D50AD}"/>
                </a:ext>
              </a:extLst>
            </p:cNvPr>
            <p:cNvSpPr/>
            <p:nvPr/>
          </p:nvSpPr>
          <p:spPr>
            <a:xfrm>
              <a:off x="4051131" y="9142982"/>
              <a:ext cx="7399020" cy="645145"/>
            </a:xfrm>
            <a:prstGeom prst="rect">
              <a:avLst/>
            </a:prstGeom>
            <a:solidFill>
              <a:srgbClr val="F8F9FD"/>
            </a:solidFill>
            <a:ln w="12700">
              <a:solidFill>
                <a:srgbClr val="F8F9FD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31" name="Shape 21">
              <a:extLst>
                <a:ext uri="{FF2B5EF4-FFF2-40B4-BE49-F238E27FC236}">
                  <a16:creationId xmlns:a16="http://schemas.microsoft.com/office/drawing/2014/main" id="{08E32ED7-796A-A831-B73F-64113BF48CFC}"/>
                </a:ext>
              </a:extLst>
            </p:cNvPr>
            <p:cNvSpPr/>
            <p:nvPr/>
          </p:nvSpPr>
          <p:spPr>
            <a:xfrm>
              <a:off x="4051131" y="9142982"/>
              <a:ext cx="7399020" cy="0"/>
            </a:xfrm>
            <a:prstGeom prst="line">
              <a:avLst/>
            </a:prstGeom>
            <a:noFill/>
            <a:ln w="5080">
              <a:solidFill>
                <a:srgbClr val="D8DCE8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32" name="Text 22">
              <a:extLst>
                <a:ext uri="{FF2B5EF4-FFF2-40B4-BE49-F238E27FC236}">
                  <a16:creationId xmlns:a16="http://schemas.microsoft.com/office/drawing/2014/main" id="{1FAE37EC-1DD0-1C56-FF98-384F0A0BA547}"/>
                </a:ext>
              </a:extLst>
            </p:cNvPr>
            <p:cNvSpPr/>
            <p:nvPr/>
          </p:nvSpPr>
          <p:spPr>
            <a:xfrm>
              <a:off x="4199499" y="9191018"/>
              <a:ext cx="1644226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1067" b="1" dirty="0">
                  <a:solidFill>
                    <a:srgbClr val="071A66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File upload</a:t>
              </a:r>
              <a:endParaRPr lang="en-US" sz="1067" dirty="0"/>
            </a:p>
          </p:txBody>
        </p:sp>
        <p:sp>
          <p:nvSpPr>
            <p:cNvPr id="33" name="Text 23">
              <a:extLst>
                <a:ext uri="{FF2B5EF4-FFF2-40B4-BE49-F238E27FC236}">
                  <a16:creationId xmlns:a16="http://schemas.microsoft.com/office/drawing/2014/main" id="{BB84D377-9215-7013-9540-FD25AC69731F}"/>
                </a:ext>
              </a:extLst>
            </p:cNvPr>
            <p:cNvSpPr/>
            <p:nvPr/>
          </p:nvSpPr>
          <p:spPr>
            <a:xfrm>
              <a:off x="6113287" y="9191018"/>
              <a:ext cx="5156385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933" dirty="0">
                  <a:solidFill>
                    <a:srgbClr val="11182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Allows xlsx, csv and txt files to be uploaded directly where live extraction is not required or not yet available.</a:t>
              </a:r>
              <a:endParaRPr lang="en-US" sz="933" dirty="0"/>
            </a:p>
          </p:txBody>
        </p:sp>
        <p:sp>
          <p:nvSpPr>
            <p:cNvPr id="36" name="Shape 24">
              <a:extLst>
                <a:ext uri="{FF2B5EF4-FFF2-40B4-BE49-F238E27FC236}">
                  <a16:creationId xmlns:a16="http://schemas.microsoft.com/office/drawing/2014/main" id="{748776A2-4064-CF37-DDD8-A4DC5F49414A}"/>
                </a:ext>
              </a:extLst>
            </p:cNvPr>
            <p:cNvSpPr/>
            <p:nvPr/>
          </p:nvSpPr>
          <p:spPr>
            <a:xfrm>
              <a:off x="4051131" y="9788128"/>
              <a:ext cx="7399020" cy="0"/>
            </a:xfrm>
            <a:prstGeom prst="line">
              <a:avLst/>
            </a:prstGeom>
            <a:noFill/>
            <a:ln w="5080">
              <a:solidFill>
                <a:srgbClr val="D8DCE8"/>
              </a:solidFill>
              <a:prstDash val="solid"/>
            </a:ln>
          </p:spPr>
          <p:txBody>
            <a:bodyPr/>
            <a:lstStyle/>
            <a:p>
              <a:endParaRPr lang="en-US" sz="1867"/>
            </a:p>
          </p:txBody>
        </p:sp>
        <p:sp>
          <p:nvSpPr>
            <p:cNvPr id="37" name="Text 25">
              <a:extLst>
                <a:ext uri="{FF2B5EF4-FFF2-40B4-BE49-F238E27FC236}">
                  <a16:creationId xmlns:a16="http://schemas.microsoft.com/office/drawing/2014/main" id="{8A0174BF-CF9A-D9BB-7184-3D1DE95D22C6}"/>
                </a:ext>
              </a:extLst>
            </p:cNvPr>
            <p:cNvSpPr/>
            <p:nvPr/>
          </p:nvSpPr>
          <p:spPr>
            <a:xfrm>
              <a:off x="4199499" y="9861075"/>
              <a:ext cx="1644226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1067" b="1" dirty="0">
                  <a:solidFill>
                    <a:srgbClr val="071A66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Delta extraction</a:t>
              </a:r>
              <a:endParaRPr lang="en-US" sz="1067" dirty="0"/>
            </a:p>
          </p:txBody>
        </p:sp>
        <p:sp>
          <p:nvSpPr>
            <p:cNvPr id="38" name="Text 26">
              <a:extLst>
                <a:ext uri="{FF2B5EF4-FFF2-40B4-BE49-F238E27FC236}">
                  <a16:creationId xmlns:a16="http://schemas.microsoft.com/office/drawing/2014/main" id="{ED6E432D-48FC-6C69-F29B-51BFABAA4432}"/>
                </a:ext>
              </a:extLst>
            </p:cNvPr>
            <p:cNvSpPr/>
            <p:nvPr/>
          </p:nvSpPr>
          <p:spPr>
            <a:xfrm>
              <a:off x="6113287" y="9861075"/>
              <a:ext cx="5156385" cy="54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>
              <a:normAutofit/>
            </a:bodyPr>
            <a:lstStyle/>
            <a:p>
              <a:r>
                <a:rPr lang="en-US" sz="933" dirty="0">
                  <a:solidFill>
                    <a:srgbClr val="111827"/>
                  </a:solidFill>
                  <a:latin typeface="Aptos" pitchFamily="34" charset="0"/>
                  <a:ea typeface="Aptos" pitchFamily="34" charset="-122"/>
                  <a:cs typeface="Aptos" pitchFamily="34" charset="-120"/>
                </a:rPr>
                <a:t>Captures only changed or updated data from SAP source systems to keep event logs current and reduce redundant processing.</a:t>
              </a:r>
              <a:endParaRPr lang="en-US" sz="933" dirty="0"/>
            </a:p>
          </p:txBody>
        </p:sp>
      </p:grpSp>
      <p:sp>
        <p:nvSpPr>
          <p:cNvPr id="34" name="Text 0">
            <a:extLst>
              <a:ext uri="{FF2B5EF4-FFF2-40B4-BE49-F238E27FC236}">
                <a16:creationId xmlns:a16="http://schemas.microsoft.com/office/drawing/2014/main" id="{5F04F9C9-C027-2D4A-BCAE-6F509044C5D6}"/>
              </a:ext>
            </a:extLst>
          </p:cNvPr>
          <p:cNvSpPr/>
          <p:nvPr/>
        </p:nvSpPr>
        <p:spPr>
          <a:xfrm>
            <a:off x="201093" y="1251203"/>
            <a:ext cx="4490227" cy="9985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en-US" sz="3000" b="1" dirty="0">
                <a:solidFill>
                  <a:schemeClr val="bg1"/>
                </a:solidFill>
                <a:latin typeface="Calibri"/>
                <a:ea typeface="Inter Bold" pitchFamily="34" charset="-122"/>
                <a:cs typeface="Calibri"/>
              </a:rPr>
              <a:t>Connectors &amp; Integration</a:t>
            </a:r>
            <a:endParaRPr lang="en-US" sz="1500" dirty="0">
              <a:solidFill>
                <a:schemeClr val="bg1"/>
              </a:solidFill>
              <a:latin typeface="Calibri"/>
              <a:cs typeface="Calibri"/>
            </a:endParaRPr>
          </a:p>
          <a:p>
            <a:r>
              <a:rPr lang="en-US" sz="3000" b="1" dirty="0">
                <a:solidFill>
                  <a:schemeClr val="bg1"/>
                </a:solidFill>
                <a:latin typeface="Calibri" panose="020F0502020204030204" pitchFamily="34" charset="0"/>
                <a:ea typeface="Inter Bold" pitchFamily="34" charset="-122"/>
                <a:cs typeface="Calibri" panose="020F0502020204030204" pitchFamily="34" charset="0"/>
              </a:rPr>
              <a:t>Capabilities</a:t>
            </a:r>
            <a:endParaRPr lang="en-US" sz="3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Text 0">
            <a:extLst>
              <a:ext uri="{FF2B5EF4-FFF2-40B4-BE49-F238E27FC236}">
                <a16:creationId xmlns:a16="http://schemas.microsoft.com/office/drawing/2014/main" id="{2D0A9F36-0CE1-9845-BA07-63A9011326B6}"/>
              </a:ext>
            </a:extLst>
          </p:cNvPr>
          <p:cNvSpPr/>
          <p:nvPr/>
        </p:nvSpPr>
        <p:spPr>
          <a:xfrm>
            <a:off x="251692" y="619797"/>
            <a:ext cx="4179739" cy="80113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t"/>
          <a:lstStyle/>
          <a:p>
            <a:r>
              <a:rPr lang="en-GB" sz="1333" b="1" kern="0" dirty="0">
                <a:latin typeface="Calibri Light"/>
                <a:ea typeface="Lato"/>
                <a:cs typeface="Calibri"/>
              </a:rPr>
              <a:t>DEVELOPED AND ROAD TESTED IN </a:t>
            </a:r>
            <a:br>
              <a:rPr lang="en-GB" sz="1333" b="1" kern="0" dirty="0">
                <a:latin typeface="Calibri Light"/>
                <a:ea typeface="Lato" panose="020F0502020204030203" pitchFamily="34" charset="0"/>
                <a:cs typeface="Calibri" panose="020F0502020204030204" pitchFamily="34" charset="0"/>
              </a:rPr>
            </a:br>
            <a:r>
              <a:rPr lang="en-GB" sz="1333" b="1" kern="0" dirty="0">
                <a:latin typeface="Calibri Light"/>
                <a:ea typeface="Lato"/>
                <a:cs typeface="Calibri"/>
              </a:rPr>
              <a:t>REAL-WORLD </a:t>
            </a:r>
            <a:r>
              <a:rPr lang="en-GB" sz="1333" b="1" kern="0" dirty="0">
                <a:latin typeface="Calibri Light"/>
                <a:ea typeface="Lato"/>
                <a:cs typeface="Calibri"/>
                <a:sym typeface="Arial"/>
              </a:rPr>
              <a:t>TRANSFORMATIONS</a:t>
            </a:r>
            <a:br>
              <a:rPr lang="en-GB" sz="1583" b="1" kern="0" dirty="0">
                <a:latin typeface="Calibri" panose="020F0502020204030204" pitchFamily="34" charset="0"/>
                <a:ea typeface="Lato" panose="020F0502020204030203" pitchFamily="34" charset="0"/>
                <a:cs typeface="Calibri" panose="020F0502020204030204" pitchFamily="34" charset="0"/>
              </a:rPr>
            </a:br>
            <a:endParaRPr lang="en-US" sz="1600" b="1" dirty="0">
              <a:solidFill>
                <a:schemeClr val="bg1"/>
              </a:solidFill>
              <a:latin typeface="Calibri" panose="020F0502020204030204" pitchFamily="34" charset="0"/>
              <a:ea typeface="Lato" panose="020F0502020204030203" pitchFamily="34" charset="0"/>
              <a:cs typeface="Calibri" panose="020F0502020204030204" pitchFamily="34" charset="0"/>
            </a:endParaRPr>
          </a:p>
        </p:txBody>
      </p:sp>
      <p:sp>
        <p:nvSpPr>
          <p:cNvPr id="40" name="Rounded Rectangle 10">
            <a:extLst>
              <a:ext uri="{FF2B5EF4-FFF2-40B4-BE49-F238E27FC236}">
                <a16:creationId xmlns:a16="http://schemas.microsoft.com/office/drawing/2014/main" id="{DC70124E-7A80-08C6-635D-13BEFA2471BA}"/>
              </a:ext>
            </a:extLst>
          </p:cNvPr>
          <p:cNvSpPr/>
          <p:nvPr/>
        </p:nvSpPr>
        <p:spPr>
          <a:xfrm>
            <a:off x="5088945" y="3581751"/>
            <a:ext cx="6592816" cy="384311"/>
          </a:xfrm>
          <a:prstGeom prst="roundRect">
            <a:avLst>
              <a:gd name="adj" fmla="val 4083"/>
            </a:avLst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51362000-96F0-7A17-68D5-F0B6FE19A2A8}"/>
              </a:ext>
            </a:extLst>
          </p:cNvPr>
          <p:cNvGrpSpPr/>
          <p:nvPr/>
        </p:nvGrpSpPr>
        <p:grpSpPr>
          <a:xfrm>
            <a:off x="5088945" y="482601"/>
            <a:ext cx="6901963" cy="4959301"/>
            <a:chOff x="5643916" y="386187"/>
            <a:chExt cx="9119236" cy="7910792"/>
          </a:xfrm>
        </p:grpSpPr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BF8644A3-1708-674F-A29B-166C0CCA7439}"/>
                </a:ext>
              </a:extLst>
            </p:cNvPr>
            <p:cNvSpPr txBox="1"/>
            <p:nvPr/>
          </p:nvSpPr>
          <p:spPr>
            <a:xfrm rot="5400000">
              <a:off x="5322466" y="3041283"/>
              <a:ext cx="3986321" cy="487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latin typeface="Calibri Light" panose="020F0302020204030204" pitchFamily="34" charset="0"/>
                  <a:cs typeface="Calibri Light" panose="020F0302020204030204" pitchFamily="34" charset="0"/>
                </a:rPr>
                <a:t>..........</a:t>
              </a:r>
            </a:p>
          </p:txBody>
        </p:sp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3DE263B0-A5A1-1148-93DF-1013A3BDB54C}"/>
                </a:ext>
              </a:extLst>
            </p:cNvPr>
            <p:cNvSpPr txBox="1"/>
            <p:nvPr/>
          </p:nvSpPr>
          <p:spPr>
            <a:xfrm rot="5400000">
              <a:off x="8282406" y="3041283"/>
              <a:ext cx="3986321" cy="487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latin typeface="Calibri Light" panose="020F0302020204030204" pitchFamily="34" charset="0"/>
                  <a:cs typeface="Calibri Light" panose="020F0302020204030204" pitchFamily="34" charset="0"/>
                </a:rPr>
                <a:t>..........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BF74BB39-B4EB-4A4A-A06A-08F8F1AECF0E}"/>
                </a:ext>
              </a:extLst>
            </p:cNvPr>
            <p:cNvSpPr txBox="1"/>
            <p:nvPr/>
          </p:nvSpPr>
          <p:spPr>
            <a:xfrm rot="5400000">
              <a:off x="11261537" y="3041283"/>
              <a:ext cx="3986321" cy="487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>
                  <a:latin typeface="Calibri Light" panose="020F0302020204030204" pitchFamily="34" charset="0"/>
                  <a:cs typeface="Calibri Light" panose="020F0302020204030204" pitchFamily="34" charset="0"/>
                </a:rPr>
                <a:t>..........</a:t>
              </a:r>
            </a:p>
          </p:txBody>
        </p:sp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7FC287B5-76E5-9D4B-AE66-C203F3BD5784}"/>
                </a:ext>
              </a:extLst>
            </p:cNvPr>
            <p:cNvSpPr/>
            <p:nvPr/>
          </p:nvSpPr>
          <p:spPr>
            <a:xfrm>
              <a:off x="5643916" y="3470372"/>
              <a:ext cx="8710775" cy="1988249"/>
            </a:xfrm>
            <a:prstGeom prst="roundRect">
              <a:avLst>
                <a:gd name="adj" fmla="val 4083"/>
              </a:avLst>
            </a:prstGeom>
            <a:gradFill flip="none" rotWithShape="1">
              <a:gsLst>
                <a:gs pos="0">
                  <a:srgbClr val="2620B1">
                    <a:shade val="30000"/>
                    <a:satMod val="115000"/>
                  </a:srgbClr>
                </a:gs>
                <a:gs pos="50000">
                  <a:srgbClr val="2620B1">
                    <a:shade val="67500"/>
                    <a:satMod val="115000"/>
                  </a:srgbClr>
                </a:gs>
                <a:gs pos="100000">
                  <a:srgbClr val="00B0F0"/>
                </a:gs>
              </a:gsLst>
              <a:lin ang="27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Text 2">
              <a:extLst>
                <a:ext uri="{FF2B5EF4-FFF2-40B4-BE49-F238E27FC236}">
                  <a16:creationId xmlns:a16="http://schemas.microsoft.com/office/drawing/2014/main" id="{BA57609C-457E-EB43-82BC-350674D375DB}"/>
                </a:ext>
              </a:extLst>
            </p:cNvPr>
            <p:cNvSpPr/>
            <p:nvPr/>
          </p:nvSpPr>
          <p:spPr>
            <a:xfrm>
              <a:off x="8839937" y="2080955"/>
              <a:ext cx="2605594" cy="9526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/>
              <a:r>
                <a:rPr lang="en-US" sz="1167" b="1" dirty="0">
                  <a:latin typeface="Calibri Light"/>
                  <a:ea typeface="Calibri Light"/>
                  <a:cs typeface="Calibri Light"/>
                </a:rPr>
                <a:t>Seamless connectivity to </a:t>
              </a:r>
              <a:br>
                <a:rPr lang="en-US" sz="1167" b="1" dirty="0">
                  <a:latin typeface="Calibri Light"/>
                  <a:ea typeface="Calibri Light"/>
                  <a:cs typeface="Calibri Light"/>
                </a:rPr>
              </a:br>
              <a:r>
                <a:rPr lang="en-US" sz="1167" dirty="0">
                  <a:latin typeface="Calibri Light"/>
                  <a:ea typeface="Calibri Light"/>
                  <a:cs typeface="Calibri Light"/>
                </a:rPr>
                <a:t>SAP Systems via JAR using standard RFCs and Oracle EBS via On-Prem connectors 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1BBBC4E3-1375-8E44-9CD1-59BE564058EA}"/>
                </a:ext>
              </a:extLst>
            </p:cNvPr>
            <p:cNvSpPr txBox="1"/>
            <p:nvPr/>
          </p:nvSpPr>
          <p:spPr>
            <a:xfrm>
              <a:off x="6177374" y="1027951"/>
              <a:ext cx="1981222" cy="112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Enterprise</a:t>
              </a:r>
              <a:b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</a:br>
              <a: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Systems</a:t>
              </a:r>
            </a:p>
          </p:txBody>
        </p:sp>
        <p:sp>
          <p:nvSpPr>
            <p:cNvPr id="61" name="Text 2">
              <a:extLst>
                <a:ext uri="{FF2B5EF4-FFF2-40B4-BE49-F238E27FC236}">
                  <a16:creationId xmlns:a16="http://schemas.microsoft.com/office/drawing/2014/main" id="{ABD1E07F-D62F-4C4E-8304-CC76776FC44F}"/>
                </a:ext>
              </a:extLst>
            </p:cNvPr>
            <p:cNvSpPr/>
            <p:nvPr/>
          </p:nvSpPr>
          <p:spPr>
            <a:xfrm>
              <a:off x="6061666" y="2080955"/>
              <a:ext cx="2298662" cy="9526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/>
              <a:r>
                <a:rPr lang="en-US" sz="1167" b="1">
                  <a:latin typeface="Calibri Light"/>
                  <a:ea typeface="Calibri Light"/>
                  <a:cs typeface="Calibri Light"/>
                </a:rPr>
                <a:t>Integrations with Cloud Platforms </a:t>
              </a:r>
              <a:r>
                <a:rPr lang="en-US" sz="1167">
                  <a:latin typeface="Calibri Light"/>
                  <a:ea typeface="Calibri Light"/>
                  <a:cs typeface="Calibri Light"/>
                </a:rPr>
                <a:t>through REST </a:t>
              </a:r>
              <a:r>
                <a:rPr lang="en-US" sz="1167" err="1">
                  <a:latin typeface="Calibri Light"/>
                  <a:ea typeface="Calibri Light"/>
                  <a:cs typeface="Calibri Light"/>
                </a:rPr>
                <a:t>APls</a:t>
              </a:r>
              <a:r>
                <a:rPr lang="en-US" sz="1167">
                  <a:latin typeface="Calibri Light"/>
                  <a:ea typeface="Calibri Light"/>
                  <a:cs typeface="Calibri Light"/>
                </a:rPr>
                <a:t> (Salesforce, SAP Public Cloud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84DE4875-83AB-AC4C-8D3B-63730F451584}"/>
                </a:ext>
              </a:extLst>
            </p:cNvPr>
            <p:cNvSpPr txBox="1"/>
            <p:nvPr/>
          </p:nvSpPr>
          <p:spPr>
            <a:xfrm>
              <a:off x="8870655" y="1027951"/>
              <a:ext cx="2511943" cy="112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Cloud</a:t>
              </a:r>
              <a:b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</a:br>
              <a: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Platforms</a:t>
              </a:r>
            </a:p>
          </p:txBody>
        </p:sp>
        <p:sp>
          <p:nvSpPr>
            <p:cNvPr id="70" name="Text 2">
              <a:extLst>
                <a:ext uri="{FF2B5EF4-FFF2-40B4-BE49-F238E27FC236}">
                  <a16:creationId xmlns:a16="http://schemas.microsoft.com/office/drawing/2014/main" id="{4A507AFF-750E-3A4F-833A-24B3B78620B8}"/>
                </a:ext>
              </a:extLst>
            </p:cNvPr>
            <p:cNvSpPr/>
            <p:nvPr/>
          </p:nvSpPr>
          <p:spPr>
            <a:xfrm>
              <a:off x="11741478" y="2080955"/>
              <a:ext cx="2629321" cy="952619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pPr algn="ctr"/>
              <a:r>
                <a:rPr lang="en-US" sz="1167" b="1">
                  <a:latin typeface="Calibri Light"/>
                  <a:ea typeface="Calibri Light"/>
                  <a:cs typeface="Calibri Light"/>
                </a:rPr>
                <a:t>Custom Connectors </a:t>
              </a:r>
              <a:br>
                <a:rPr lang="en-US" sz="1167" b="1">
                  <a:latin typeface="Calibri Light"/>
                  <a:ea typeface="Calibri Light"/>
                  <a:cs typeface="Calibri Light"/>
                </a:rPr>
              </a:br>
              <a:r>
                <a:rPr lang="en-US" sz="1167" b="1">
                  <a:latin typeface="Calibri Light"/>
                  <a:ea typeface="Calibri Light"/>
                  <a:cs typeface="Calibri Light"/>
                </a:rPr>
                <a:t>for Legacy Systems </a:t>
              </a:r>
              <a:br>
                <a:rPr lang="en-US" sz="1167" b="1">
                  <a:latin typeface="Calibri Light"/>
                  <a:ea typeface="Calibri Light"/>
                  <a:cs typeface="Calibri Light"/>
                </a:rPr>
              </a:br>
              <a:r>
                <a:rPr lang="en-US" sz="1167">
                  <a:latin typeface="Calibri Light"/>
                  <a:ea typeface="Calibri Light"/>
                  <a:cs typeface="Calibri Light"/>
                </a:rPr>
                <a:t>available based on engagement scope</a:t>
              </a:r>
              <a:r>
                <a:rPr lang="en-US" sz="1167" b="1">
                  <a:latin typeface="Calibri Light"/>
                  <a:ea typeface="Calibri Light"/>
                  <a:cs typeface="Calibri Light"/>
                </a:rPr>
                <a:t>.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1FACA23D-4360-2644-B90F-C28BA425F207}"/>
                </a:ext>
              </a:extLst>
            </p:cNvPr>
            <p:cNvSpPr txBox="1"/>
            <p:nvPr/>
          </p:nvSpPr>
          <p:spPr>
            <a:xfrm>
              <a:off x="11556710" y="1027951"/>
              <a:ext cx="2966639" cy="11291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Legacy </a:t>
              </a:r>
              <a:b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</a:br>
              <a:r>
                <a:rPr lang="en-US" sz="2000" b="1"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Systems</a:t>
              </a:r>
            </a:p>
          </p:txBody>
        </p:sp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0544C41C-3C51-A144-BB12-10E3C86AB14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47708" y="6537894"/>
              <a:ext cx="1446848" cy="1318822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686AC278-87AB-244D-B7AD-246BABF59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855753" y="396708"/>
              <a:ext cx="504551" cy="57457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72FCC1E-7BB8-A44D-B576-CC6861DF6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741127" y="386187"/>
              <a:ext cx="597802" cy="558416"/>
            </a:xfrm>
            <a:prstGeom prst="rect">
              <a:avLst/>
            </a:prstGeom>
          </p:spPr>
        </p:pic>
        <p:sp>
          <p:nvSpPr>
            <p:cNvPr id="80" name="TextBox 6">
              <a:extLst>
                <a:ext uri="{FF2B5EF4-FFF2-40B4-BE49-F238E27FC236}">
                  <a16:creationId xmlns:a16="http://schemas.microsoft.com/office/drawing/2014/main" id="{8AE4C930-DEDC-9D4A-B3C2-29BD324342F8}"/>
                </a:ext>
              </a:extLst>
            </p:cNvPr>
            <p:cNvSpPr txBox="1"/>
            <p:nvPr/>
          </p:nvSpPr>
          <p:spPr>
            <a:xfrm>
              <a:off x="5781079" y="3470373"/>
              <a:ext cx="8737734" cy="49524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2745"/>
                </a:lnSpc>
              </a:pPr>
              <a:r>
                <a:rPr lang="en-US" sz="1500" b="1" dirty="0">
                  <a:solidFill>
                    <a:srgbClr val="68CFF4"/>
                  </a:solidFill>
                  <a:latin typeface="Calibri" panose="020F0502020204030204" pitchFamily="34" charset="0"/>
                  <a:ea typeface="Lato" panose="020F0502020204030203" pitchFamily="34" charset="0"/>
                  <a:cs typeface="Calibri" panose="020F0502020204030204" pitchFamily="34" charset="0"/>
                </a:rPr>
                <a:t>AVAILABLE CONNECTORS</a:t>
              </a: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F39C47C-3833-9148-890A-000EC43579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889007" y="415306"/>
              <a:ext cx="574570" cy="545738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BED1F45E-4580-ED43-99FF-BDE1356B241E}"/>
                </a:ext>
              </a:extLst>
            </p:cNvPr>
            <p:cNvSpPr txBox="1"/>
            <p:nvPr/>
          </p:nvSpPr>
          <p:spPr>
            <a:xfrm>
              <a:off x="6429508" y="4028249"/>
              <a:ext cx="1530762" cy="3927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SAP ECC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CDA63C5-39FD-564E-A8BB-46B3588E388E}"/>
                </a:ext>
              </a:extLst>
            </p:cNvPr>
            <p:cNvSpPr txBox="1"/>
            <p:nvPr/>
          </p:nvSpPr>
          <p:spPr>
            <a:xfrm>
              <a:off x="6429508" y="4598738"/>
              <a:ext cx="1729087" cy="88370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Salesforce </a:t>
              </a:r>
              <a:b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</a:br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Connector via </a:t>
              </a:r>
              <a:b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</a:br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REST API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62BFDB8-5323-D34E-B943-ABFDDA01767F}"/>
                </a:ext>
              </a:extLst>
            </p:cNvPr>
            <p:cNvSpPr txBox="1"/>
            <p:nvPr/>
          </p:nvSpPr>
          <p:spPr>
            <a:xfrm>
              <a:off x="8633544" y="4033629"/>
              <a:ext cx="1530762" cy="3927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SAP Private Cloud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F8796B45-FC0A-B040-8FCF-DA07FAC6331A}"/>
                </a:ext>
              </a:extLst>
            </p:cNvPr>
            <p:cNvSpPr txBox="1"/>
            <p:nvPr/>
          </p:nvSpPr>
          <p:spPr>
            <a:xfrm>
              <a:off x="8647443" y="4669595"/>
              <a:ext cx="1729087" cy="638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Oracle E-Business Suite on-prem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7E58527B-AA8B-A24E-AF1B-881323639601}"/>
                </a:ext>
              </a:extLst>
            </p:cNvPr>
            <p:cNvSpPr txBox="1"/>
            <p:nvPr/>
          </p:nvSpPr>
          <p:spPr>
            <a:xfrm>
              <a:off x="10940780" y="4039008"/>
              <a:ext cx="1530762" cy="638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SAP Public Cloud (REST API)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E064C56D-A716-944C-AB3A-7D4B6414DFF7}"/>
                </a:ext>
              </a:extLst>
            </p:cNvPr>
            <p:cNvSpPr txBox="1"/>
            <p:nvPr/>
          </p:nvSpPr>
          <p:spPr>
            <a:xfrm>
              <a:off x="10940780" y="4730460"/>
              <a:ext cx="1729087" cy="638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JDBC</a:t>
              </a:r>
              <a:b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</a:br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Connector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E54E65B-6D78-8742-9DF0-89944E00C006}"/>
                </a:ext>
              </a:extLst>
            </p:cNvPr>
            <p:cNvSpPr txBox="1"/>
            <p:nvPr/>
          </p:nvSpPr>
          <p:spPr>
            <a:xfrm>
              <a:off x="13034063" y="4028249"/>
              <a:ext cx="1530762" cy="638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SAP HANA</a:t>
              </a:r>
              <a:b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</a:br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DB Connector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69B73439-C401-1046-ABD0-86400121036F}"/>
                </a:ext>
              </a:extLst>
            </p:cNvPr>
            <p:cNvSpPr txBox="1"/>
            <p:nvPr/>
          </p:nvSpPr>
          <p:spPr>
            <a:xfrm>
              <a:off x="13034065" y="4730460"/>
              <a:ext cx="1729087" cy="63823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FTP</a:t>
              </a:r>
              <a:b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</a:br>
              <a:r>
                <a:rPr lang="en-US" sz="1000" b="1">
                  <a:solidFill>
                    <a:schemeClr val="bg1"/>
                  </a:solidFill>
                  <a:latin typeface="Calibri Light"/>
                  <a:ea typeface="Calibri Light"/>
                  <a:cs typeface="Calibri Light"/>
                </a:rPr>
                <a:t>Connector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DCDC98EF-1E96-DE44-8318-FB009EFC26A6}"/>
                </a:ext>
              </a:extLst>
            </p:cNvPr>
            <p:cNvSpPr txBox="1"/>
            <p:nvPr/>
          </p:nvSpPr>
          <p:spPr>
            <a:xfrm rot="5400000">
              <a:off x="8032245" y="6059828"/>
              <a:ext cx="3986321" cy="487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..........</a:t>
              </a:r>
            </a:p>
          </p:txBody>
        </p:sp>
        <p:sp>
          <p:nvSpPr>
            <p:cNvPr id="95" name="TextBox 94">
              <a:extLst>
                <a:ext uri="{FF2B5EF4-FFF2-40B4-BE49-F238E27FC236}">
                  <a16:creationId xmlns:a16="http://schemas.microsoft.com/office/drawing/2014/main" id="{5C15666E-DB04-EE46-9D6B-5BB4665712EE}"/>
                </a:ext>
              </a:extLst>
            </p:cNvPr>
            <p:cNvSpPr txBox="1"/>
            <p:nvPr/>
          </p:nvSpPr>
          <p:spPr>
            <a:xfrm rot="5400000">
              <a:off x="8225803" y="6059828"/>
              <a:ext cx="3986319" cy="487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..........</a:t>
              </a:r>
            </a:p>
          </p:txBody>
        </p:sp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A08430FF-19A6-2041-97A5-4E38EC3D23ED}"/>
                </a:ext>
              </a:extLst>
            </p:cNvPr>
            <p:cNvSpPr txBox="1"/>
            <p:nvPr/>
          </p:nvSpPr>
          <p:spPr>
            <a:xfrm rot="5400000">
              <a:off x="8442695" y="6059828"/>
              <a:ext cx="3986320" cy="4879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..........</a:t>
              </a:r>
            </a:p>
          </p:txBody>
        </p: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BD521C0D-382A-2542-8912-24824C3CE0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946041" y="3853632"/>
              <a:ext cx="396900" cy="52233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2ECD7DA-7494-E943-92FA-D7D5042F97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14385" y="4755751"/>
              <a:ext cx="504551" cy="34185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B353320E-667C-D448-9B8A-47F6CAD1B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143173" y="3959668"/>
              <a:ext cx="458682" cy="522336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73E1863-B5DD-724B-A872-0DA77E43B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109000" y="4699464"/>
              <a:ext cx="478255" cy="454428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8505B5C4-FFC7-7741-A5F5-F3BC824B0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0462874" y="4024661"/>
              <a:ext cx="431682" cy="431682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A2BB518D-C906-E645-8DA1-D86BFCFD5A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0482080" y="4730459"/>
              <a:ext cx="389626" cy="392438"/>
            </a:xfrm>
            <a:prstGeom prst="rect">
              <a:avLst/>
            </a:prstGeom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05D7455E-406E-C245-ADD3-AB6DD13F3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12615351" y="4054315"/>
              <a:ext cx="358962" cy="397643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033D2D62-307A-2C4B-91F0-9E91C6CE2F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2622479" y="4736908"/>
              <a:ext cx="386348" cy="379541"/>
            </a:xfrm>
            <a:prstGeom prst="rect">
              <a:avLst/>
            </a:prstGeom>
          </p:spPr>
        </p:pic>
      </p:grpSp>
      <p:sp>
        <p:nvSpPr>
          <p:cNvPr id="42" name="Text 0">
            <a:extLst>
              <a:ext uri="{FF2B5EF4-FFF2-40B4-BE49-F238E27FC236}">
                <a16:creationId xmlns:a16="http://schemas.microsoft.com/office/drawing/2014/main" id="{A22CE5F7-CEC1-715B-8CB3-A92CE2499316}"/>
              </a:ext>
            </a:extLst>
          </p:cNvPr>
          <p:cNvSpPr/>
          <p:nvPr/>
        </p:nvSpPr>
        <p:spPr>
          <a:xfrm>
            <a:off x="7735722" y="3432456"/>
            <a:ext cx="2046769" cy="3568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4400"/>
              </a:lnSpc>
            </a:pPr>
            <a:r>
              <a:rPr lang="en-US" sz="1400" b="1" dirty="0">
                <a:solidFill>
                  <a:schemeClr val="bg1"/>
                </a:solidFill>
                <a:latin typeface="Calibri"/>
                <a:ea typeface="Inter Bold" pitchFamily="34" charset="-122"/>
                <a:cs typeface="Calibri"/>
              </a:rPr>
              <a:t>Data Anonymization</a:t>
            </a:r>
            <a:endParaRPr lang="en-US" sz="1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Text 18">
            <a:extLst>
              <a:ext uri="{FF2B5EF4-FFF2-40B4-BE49-F238E27FC236}">
                <a16:creationId xmlns:a16="http://schemas.microsoft.com/office/drawing/2014/main" id="{77C3009E-0408-2069-CF56-9CF85A3B82EB}"/>
              </a:ext>
            </a:extLst>
          </p:cNvPr>
          <p:cNvSpPr/>
          <p:nvPr/>
        </p:nvSpPr>
        <p:spPr>
          <a:xfrm>
            <a:off x="333305" y="4081215"/>
            <a:ext cx="1202506" cy="5538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67" b="1" dirty="0">
                <a:solidFill>
                  <a:srgbClr val="071A6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Modeling &amp; Transformation</a:t>
            </a:r>
            <a:endParaRPr lang="en-US" sz="1067" dirty="0"/>
          </a:p>
        </p:txBody>
      </p:sp>
      <p:sp>
        <p:nvSpPr>
          <p:cNvPr id="51" name="Text 19">
            <a:extLst>
              <a:ext uri="{FF2B5EF4-FFF2-40B4-BE49-F238E27FC236}">
                <a16:creationId xmlns:a16="http://schemas.microsoft.com/office/drawing/2014/main" id="{85001780-085A-D403-1AD1-4FC68C8C8ABF}"/>
              </a:ext>
            </a:extLst>
          </p:cNvPr>
          <p:cNvSpPr/>
          <p:nvPr/>
        </p:nvSpPr>
        <p:spPr>
          <a:xfrm>
            <a:off x="1466233" y="4024343"/>
            <a:ext cx="3159325" cy="553841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r>
              <a:rPr lang="en-US" sz="1000" dirty="0"/>
              <a:t>Transforms raw ERP source tables into standardized event logs using configurable data models and SQL-based transformation logic.</a:t>
            </a:r>
            <a:endParaRPr lang="en-US" sz="933" dirty="0"/>
          </a:p>
        </p:txBody>
      </p:sp>
    </p:spTree>
    <p:extLst>
      <p:ext uri="{BB962C8B-B14F-4D97-AF65-F5344CB8AC3E}">
        <p14:creationId xmlns:p14="http://schemas.microsoft.com/office/powerpoint/2010/main" val="1493189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Marketplace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>
                <a:solidFill>
                  <a:srgbClr val="06B0F0"/>
                </a:solidFill>
                <a:latin typeface="Lato"/>
                <a:ea typeface="Lato"/>
                <a:cs typeface="Lato"/>
              </a:rPr>
              <a:t>Accelerate deployment with ready-made business solutions.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Deploy pre-built process intelligence solutions designed for common business scenarios, enabling organisations to deliver value faster with minimal implementation effort.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701456" y="3761492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0" y="4085442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Reduce implementation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Leverage industry-ready solutions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Accelerate time-to-value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127500" y="5740400"/>
            <a:ext cx="1905000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229100" y="5664200"/>
            <a:ext cx="1905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Solution Packages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6172200" y="5740400"/>
            <a:ext cx="181610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6273800" y="5664200"/>
            <a:ext cx="18161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One-click Deploy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9207500" y="5753100"/>
            <a:ext cx="2209800" cy="4191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9309100" y="5765800"/>
            <a:ext cx="2209800" cy="381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Industry-Wide packages</a:t>
            </a:r>
          </a:p>
        </p:txBody>
      </p:sp>
      <p:sp>
        <p:nvSpPr>
          <p:cNvPr id="608" name="Chip Rect 4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8115300" y="5765800"/>
            <a:ext cx="977900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9" name="Chip Label 4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8216900" y="5689600"/>
            <a:ext cx="9779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Updates</a:t>
            </a:r>
          </a:p>
        </p:txBody>
      </p:sp>
      <p:pic>
        <p:nvPicPr>
          <p:cNvPr id="12" name="Marketplace">
            <a:hlinkClick r:id="" action="ppaction://media"/>
            <a:extLst>
              <a:ext uri="{FF2B5EF4-FFF2-40B4-BE49-F238E27FC236}">
                <a16:creationId xmlns:a16="http://schemas.microsoft.com/office/drawing/2014/main" id="{2CEB36AC-B40E-FFA0-1A2D-51490857AB2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9630" b="10000"/>
          <a:stretch>
            <a:fillRect/>
          </a:stretch>
        </p:blipFill>
        <p:spPr>
          <a:xfrm>
            <a:off x="4082211" y="2420197"/>
            <a:ext cx="6815502" cy="30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8095959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Process Discovery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>
                <a:solidFill>
                  <a:srgbClr val="06B0F0"/>
                </a:solidFill>
                <a:latin typeface="Lato"/>
                <a:ea typeface="Lato"/>
                <a:cs typeface="Lato"/>
              </a:rPr>
              <a:t>Turn ERP data into complete process visibility.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Discover how your business processes actually execute using real ERP event data. Visualize process flows, uncover inefficiencies and identify opportunities for continuous improvement.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657218" y="3684947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0" y="4085442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Understand actual process execution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Identify bottlenecks and process variations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Prioritise improvement opportunities</a:t>
            </a:r>
          </a:p>
        </p:txBody>
      </p:sp>
      <p:sp>
        <p:nvSpPr>
          <p:cNvPr id="600" name="Chip Rect 0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089400" y="5740400"/>
            <a:ext cx="1816100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1" name="Chip Label 0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191000" y="5664200"/>
            <a:ext cx="18161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Variant Explorer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6032500" y="5740400"/>
            <a:ext cx="134620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6134100" y="5664200"/>
            <a:ext cx="13462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Bottlenecks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7505700" y="5740400"/>
            <a:ext cx="977900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7607300" y="5664200"/>
            <a:ext cx="9779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Filters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8610600" y="5740400"/>
            <a:ext cx="1727200" cy="4064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8712200" y="5664200"/>
            <a:ext cx="17272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Process Metrics</a:t>
            </a:r>
          </a:p>
        </p:txBody>
      </p:sp>
      <p:pic>
        <p:nvPicPr>
          <p:cNvPr id="9" name="process-discovery">
            <a:hlinkClick r:id="" action="ppaction://media"/>
            <a:extLst>
              <a:ext uri="{FF2B5EF4-FFF2-40B4-BE49-F238E27FC236}">
                <a16:creationId xmlns:a16="http://schemas.microsoft.com/office/drawing/2014/main" id="{6715910B-A90F-A37E-724C-411F9AB0C21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0000" b="10000"/>
          <a:stretch>
            <a:fillRect/>
          </a:stretch>
        </p:blipFill>
        <p:spPr>
          <a:xfrm>
            <a:off x="4092222" y="2417046"/>
            <a:ext cx="6809497" cy="3064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959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38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Process Conformance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>
                <a:solidFill>
                  <a:srgbClr val="06B0F0"/>
                </a:solidFill>
                <a:latin typeface="Lato"/>
                <a:ea typeface="Lato"/>
                <a:cs typeface="Lato"/>
              </a:rPr>
              <a:t>Ensure every process follows the intended path.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Compare actual process execution against your designed business processes to identify deviations, improve compliance and strengthen operational governance.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722313" y="3637633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0" y="4085442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Improve process compliance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Detect deviations early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Standardise business execution</a:t>
            </a:r>
          </a:p>
        </p:txBody>
      </p:sp>
      <p:sp>
        <p:nvSpPr>
          <p:cNvPr id="600" name="Chip Rect 0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089400" y="5740400"/>
            <a:ext cx="1358900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1" name="Chip Label 0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148137" y="5689600"/>
            <a:ext cx="1355725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Ideal Process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5559425" y="5740400"/>
            <a:ext cx="209550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5661025" y="5664200"/>
            <a:ext cx="20955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Root Cause Analysis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7769225" y="5740400"/>
            <a:ext cx="1717675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7870825" y="5664200"/>
            <a:ext cx="1905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Violation Metrics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9572625" y="5740400"/>
            <a:ext cx="2184400" cy="4064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9674225" y="5664200"/>
            <a:ext cx="218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Dimension Comparison</a:t>
            </a:r>
          </a:p>
        </p:txBody>
      </p:sp>
      <p:pic>
        <p:nvPicPr>
          <p:cNvPr id="9" name="Conformance">
            <a:hlinkClick r:id="" action="ppaction://media"/>
            <a:extLst>
              <a:ext uri="{FF2B5EF4-FFF2-40B4-BE49-F238E27FC236}">
                <a16:creationId xmlns:a16="http://schemas.microsoft.com/office/drawing/2014/main" id="{A1D17897-DDE5-DEA0-26F0-81598E41748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9630" b="9630"/>
          <a:stretch>
            <a:fillRect/>
          </a:stretch>
        </p:blipFill>
        <p:spPr>
          <a:xfrm>
            <a:off x="4085158" y="2425316"/>
            <a:ext cx="6815503" cy="3095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468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602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Control Tower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>
                <a:solidFill>
                  <a:srgbClr val="06B0F0"/>
                </a:solidFill>
                <a:latin typeface="Lato"/>
                <a:ea typeface="Lato"/>
                <a:cs typeface="Lato"/>
              </a:rPr>
              <a:t>Monitor operations with real-time business insights.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Track KPIs, dashboards and operational alerts from a single business cockpit, enabling proactive monitoring across enterprise processes.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704850" y="3684947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1" y="4085442"/>
            <a:ext cx="2894330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Monitor KPIs in real time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Respond proactively to issues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 Assisted Dashboard and KPI creation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Improve operational performance</a:t>
            </a:r>
          </a:p>
        </p:txBody>
      </p:sp>
      <p:sp>
        <p:nvSpPr>
          <p:cNvPr id="600" name="Chip Rect 0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089400" y="5740400"/>
            <a:ext cx="914400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1" name="Chip Label 0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191000" y="5664200"/>
            <a:ext cx="91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KPIs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5130800" y="5740400"/>
            <a:ext cx="125730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5232400" y="5664200"/>
            <a:ext cx="12573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Dashboards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6515100" y="5740400"/>
            <a:ext cx="914400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6616700" y="5664200"/>
            <a:ext cx="9144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Alerts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7556500" y="5740400"/>
            <a:ext cx="1905000" cy="4064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7658100" y="5664200"/>
            <a:ext cx="19050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Workflow Triggers</a:t>
            </a:r>
          </a:p>
        </p:txBody>
      </p:sp>
      <p:pic>
        <p:nvPicPr>
          <p:cNvPr id="12" name="Control-tower-product-guide">
            <a:hlinkClick r:id="" action="ppaction://media"/>
            <a:extLst>
              <a:ext uri="{FF2B5EF4-FFF2-40B4-BE49-F238E27FC236}">
                <a16:creationId xmlns:a16="http://schemas.microsoft.com/office/drawing/2014/main" id="{834D964B-5CCB-ADD3-5E05-1BB3865C9A9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2071" b="7368"/>
          <a:stretch>
            <a:fillRect/>
          </a:stretch>
        </p:blipFill>
        <p:spPr>
          <a:xfrm>
            <a:off x="4079814" y="2419806"/>
            <a:ext cx="6825088" cy="309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580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69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Continuous Controls Monitoring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 dirty="0">
                <a:solidFill>
                  <a:srgbClr val="06B0F0"/>
                </a:solidFill>
                <a:latin typeface="Lato"/>
                <a:ea typeface="Lato"/>
                <a:cs typeface="Lato"/>
              </a:rPr>
              <a:t>Move from periodic audits to continuous assurance with 100% coverage.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Continuously evaluate business controls and compliance using automated monitoring that detects exceptions and operational risks as they occur.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658004" y="3725353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0" y="4085442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Reduce manual audit effort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100% Data coverage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Detect risks earlier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Strengthen governance</a:t>
            </a:r>
          </a:p>
        </p:txBody>
      </p:sp>
      <p:sp>
        <p:nvSpPr>
          <p:cNvPr id="600" name="Chip Rect 0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080307" y="5740400"/>
            <a:ext cx="1111453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1" name="Chip Label 0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067810" y="5664200"/>
            <a:ext cx="141224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Audit Controls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5318760" y="5740400"/>
            <a:ext cx="149352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5343093" y="5669280"/>
            <a:ext cx="173228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Review Exceptions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6939280" y="5740400"/>
            <a:ext cx="2037080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7103110" y="5669280"/>
            <a:ext cx="22733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Continuous Assurance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9103360" y="5740400"/>
            <a:ext cx="1732280" cy="4064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9204960" y="5664200"/>
            <a:ext cx="173228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 Copilot Assistance</a:t>
            </a:r>
          </a:p>
        </p:txBody>
      </p:sp>
      <p:pic>
        <p:nvPicPr>
          <p:cNvPr id="9" name="CCM-product-guide">
            <a:hlinkClick r:id="" action="ppaction://media"/>
            <a:extLst>
              <a:ext uri="{FF2B5EF4-FFF2-40B4-BE49-F238E27FC236}">
                <a16:creationId xmlns:a16="http://schemas.microsoft.com/office/drawing/2014/main" id="{F57E3E28-65BE-50D3-6D1A-6FD04D61D8D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0370" b="10000"/>
          <a:stretch>
            <a:fillRect/>
          </a:stretch>
        </p:blipFill>
        <p:spPr>
          <a:xfrm>
            <a:off x="4094034" y="2421467"/>
            <a:ext cx="6810868" cy="307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122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38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Agent Studio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>
                <a:solidFill>
                  <a:srgbClr val="06B0F0"/>
                </a:solidFill>
                <a:latin typeface="Lato"/>
                <a:ea typeface="Lato"/>
                <a:cs typeface="Lato"/>
              </a:rPr>
              <a:t>Turn insights into automated business actions.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Automate business workflows by triggering notifications, approvals and enterprise actions based on real-time process events and business conditions.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704850" y="375457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0" y="4085442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Eliminate manual follow-ups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Accelerate issue resolution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Automate business processes</a:t>
            </a:r>
          </a:p>
        </p:txBody>
      </p:sp>
      <p:sp>
        <p:nvSpPr>
          <p:cNvPr id="600" name="Chip Rect 0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089400" y="5740400"/>
            <a:ext cx="1816100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1" name="Chip Label 0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089223" y="5681134"/>
            <a:ext cx="215265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Action Workflow Builder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6032500" y="5740400"/>
            <a:ext cx="106680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6134100" y="5664200"/>
            <a:ext cx="10668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Triggers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7226300" y="5740400"/>
            <a:ext cx="1450970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7327900" y="5664200"/>
            <a:ext cx="15367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Notifications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8820147" y="5731934"/>
            <a:ext cx="1911353" cy="4064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8921747" y="5655734"/>
            <a:ext cx="24638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2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Enterprise Integrations</a:t>
            </a:r>
          </a:p>
        </p:txBody>
      </p:sp>
      <p:pic>
        <p:nvPicPr>
          <p:cNvPr id="9" name="AgentStudio-product-guide">
            <a:hlinkClick r:id="" action="ppaction://media"/>
            <a:extLst>
              <a:ext uri="{FF2B5EF4-FFF2-40B4-BE49-F238E27FC236}">
                <a16:creationId xmlns:a16="http://schemas.microsoft.com/office/drawing/2014/main" id="{F94F13B4-45C6-D596-45F8-8496A9A301F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0000" b="9753"/>
          <a:stretch>
            <a:fillRect/>
          </a:stretch>
        </p:blipFill>
        <p:spPr>
          <a:xfrm>
            <a:off x="4089223" y="2421468"/>
            <a:ext cx="6825087" cy="3080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126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973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Window">
            <a:extLst>
              <a:ext uri="{FF2B5EF4-FFF2-40B4-BE49-F238E27FC236}">
                <a16:creationId xmlns:a16="http://schemas.microsoft.com/office/drawing/2014/main" id="{EE2217E1-7625-8F16-243E-11AFFC747683}"/>
              </a:ext>
            </a:extLst>
          </p:cNvPr>
          <p:cNvSpPr/>
          <p:nvPr/>
        </p:nvSpPr>
        <p:spPr>
          <a:xfrm>
            <a:off x="4089400" y="2023036"/>
            <a:ext cx="6815502" cy="3476913"/>
          </a:xfrm>
          <a:prstGeom prst="roundRect">
            <a:avLst>
              <a:gd name="adj" fmla="val 4300"/>
            </a:avLst>
          </a:prstGeom>
          <a:solidFill>
            <a:srgbClr val="FFFFFF"/>
          </a:solidFill>
          <a:ln>
            <a:noFill/>
          </a:ln>
          <a:effectLst>
            <a:outerShdw blurRad="203200" dist="63500" dir="5400000" rotWithShape="0">
              <a:srgbClr val="0B1F3A">
                <a:alpha val="16000"/>
              </a:srgbClr>
            </a:outerShdw>
          </a:effectLst>
        </p:spPr>
        <p:txBody>
          <a:bodyPr lIns="30480" tIns="0" rIns="30480" bIns="0" rtlCol="0" anchor="t">
            <a:normAutofit/>
          </a:bodyPr>
          <a:lstStyle/>
          <a:p>
            <a:endParaRPr lang="en-US" sz="12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85BA8D-3B82-4561-A564-0DD52116B32C}"/>
              </a:ext>
            </a:extLst>
          </p:cNvPr>
          <p:cNvSpPr txBox="1"/>
          <p:nvPr/>
        </p:nvSpPr>
        <p:spPr>
          <a:xfrm>
            <a:off x="609600" y="431800"/>
            <a:ext cx="7874000" cy="6350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40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AI Copilot &amp; Agentic AI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AB320D1-3E8B-4987-A635-F83A93482DCF}"/>
              </a:ext>
            </a:extLst>
          </p:cNvPr>
          <p:cNvSpPr txBox="1"/>
          <p:nvPr/>
        </p:nvSpPr>
        <p:spPr>
          <a:xfrm>
            <a:off x="609600" y="1117600"/>
            <a:ext cx="7874000" cy="3302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700">
                <a:solidFill>
                  <a:srgbClr val="06B0F0"/>
                </a:solidFill>
                <a:latin typeface="Lato"/>
                <a:ea typeface="Lato"/>
                <a:cs typeface="Lato"/>
              </a:rPr>
              <a:t>Enterprise AI built into every workflow.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9926BA-0751-41AD-8A97-7CEF914FF7BC}"/>
              </a:ext>
            </a:extLst>
          </p:cNvPr>
          <p:cNvSpPr/>
          <p:nvPr/>
        </p:nvSpPr>
        <p:spPr>
          <a:xfrm>
            <a:off x="660400" y="1600200"/>
            <a:ext cx="1168400" cy="63500"/>
          </a:xfrm>
          <a:prstGeom prst="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B7D7FC7-610F-48BA-AF2D-CFBF440F3FD0}"/>
              </a:ext>
            </a:extLst>
          </p:cNvPr>
          <p:cNvSpPr/>
          <p:nvPr/>
        </p:nvSpPr>
        <p:spPr>
          <a:xfrm>
            <a:off x="609600" y="2006600"/>
            <a:ext cx="3175000" cy="3810000"/>
          </a:xfrm>
          <a:prstGeom prst="roundRect">
            <a:avLst>
              <a:gd name="adj" fmla="val 6227"/>
            </a:avLst>
          </a:prstGeom>
          <a:solidFill>
            <a:srgbClr val="F5F6FA"/>
          </a:solidFill>
          <a:ln w="19050" cap="flat" cmpd="sng" algn="ctr">
            <a:noFill/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ED7125-9181-4AEE-B797-ACA3EC3A106B}"/>
              </a:ext>
            </a:extLst>
          </p:cNvPr>
          <p:cNvSpPr txBox="1"/>
          <p:nvPr/>
        </p:nvSpPr>
        <p:spPr>
          <a:xfrm>
            <a:off x="704850" y="2061294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Overview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83D0C8C-80CD-42B2-9BBB-BC1E0E2ECEF9}"/>
              </a:ext>
            </a:extLst>
          </p:cNvPr>
          <p:cNvSpPr txBox="1"/>
          <p:nvPr/>
        </p:nvSpPr>
        <p:spPr>
          <a:xfrm>
            <a:off x="701456" y="2476436"/>
            <a:ext cx="3041129" cy="1050206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Empower business users with AI-assisted analysis, intelligent recommendations and natural language interactions to accelerate decision-making and automation.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5E326F8-C66F-41A2-B33F-16F5E10E4BD5}"/>
              </a:ext>
            </a:extLst>
          </p:cNvPr>
          <p:cNvSpPr/>
          <p:nvPr/>
        </p:nvSpPr>
        <p:spPr>
          <a:xfrm>
            <a:off x="4082211" y="2015067"/>
            <a:ext cx="6825087" cy="406400"/>
          </a:xfrm>
          <a:prstGeom prst="rect">
            <a:avLst/>
          </a:prstGeom>
          <a:solidFill>
            <a:srgbClr val="EAEDF3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 dirty="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1F5AA8A0-65B9-4CCE-AB84-FB2C3AB3CCD4}"/>
              </a:ext>
            </a:extLst>
          </p:cNvPr>
          <p:cNvSpPr/>
          <p:nvPr/>
        </p:nvSpPr>
        <p:spPr>
          <a:xfrm>
            <a:off x="4292600" y="2133600"/>
            <a:ext cx="139700" cy="139700"/>
          </a:xfrm>
          <a:prstGeom prst="ellipse">
            <a:avLst/>
          </a:prstGeom>
          <a:solidFill>
            <a:srgbClr val="EF4444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2CFBF8A-40EE-4C91-AA21-51E0B2EF255F}"/>
              </a:ext>
            </a:extLst>
          </p:cNvPr>
          <p:cNvSpPr/>
          <p:nvPr/>
        </p:nvSpPr>
        <p:spPr>
          <a:xfrm>
            <a:off x="4521200" y="2133600"/>
            <a:ext cx="139700" cy="139700"/>
          </a:xfrm>
          <a:prstGeom prst="ellipse">
            <a:avLst/>
          </a:prstGeom>
          <a:solidFill>
            <a:srgbClr val="F59E0B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2F540E0B-8D8F-4A0B-9DDD-E8DC156E81DB}"/>
              </a:ext>
            </a:extLst>
          </p:cNvPr>
          <p:cNvSpPr/>
          <p:nvPr/>
        </p:nvSpPr>
        <p:spPr>
          <a:xfrm>
            <a:off x="4749800" y="2133600"/>
            <a:ext cx="139700" cy="139700"/>
          </a:xfrm>
          <a:prstGeom prst="ellipse">
            <a:avLst/>
          </a:prstGeom>
          <a:solidFill>
            <a:srgbClr val="00C896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2583A2E9-3717-4D40-8791-6DC01385AAED}"/>
              </a:ext>
            </a:extLst>
          </p:cNvPr>
          <p:cNvSpPr/>
          <p:nvPr/>
        </p:nvSpPr>
        <p:spPr>
          <a:xfrm>
            <a:off x="5232400" y="2108200"/>
            <a:ext cx="3810000" cy="203200"/>
          </a:xfrm>
          <a:prstGeom prst="roundRect">
            <a:avLst/>
          </a:prstGeom>
          <a:solidFill>
            <a:srgbClr val="FFFFFF"/>
          </a:solidFill>
          <a:ln w="9525" cap="flat" cmpd="sng" algn="ctr">
            <a:solidFill>
              <a:srgbClr val="E2E6EE"/>
            </a:solidFill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6A2F654-51B0-4422-A864-F5C0548187F1}"/>
              </a:ext>
            </a:extLst>
          </p:cNvPr>
          <p:cNvSpPr txBox="1"/>
          <p:nvPr/>
        </p:nvSpPr>
        <p:spPr>
          <a:xfrm>
            <a:off x="6184900" y="4368800"/>
            <a:ext cx="3302000" cy="304800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500" b="1" dirty="0">
                <a:solidFill>
                  <a:srgbClr val="FFFFFF"/>
                </a:solidFill>
                <a:latin typeface="Lato"/>
                <a:ea typeface="Lato"/>
                <a:cs typeface="Lato"/>
              </a:rPr>
              <a:t>Watch the walkthrough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B5CD145-1B3C-C2FE-5FBD-D1F59E2CA420}"/>
              </a:ext>
            </a:extLst>
          </p:cNvPr>
          <p:cNvSpPr txBox="1"/>
          <p:nvPr/>
        </p:nvSpPr>
        <p:spPr>
          <a:xfrm>
            <a:off x="704850" y="3750310"/>
            <a:ext cx="2667000" cy="643447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algn="l"/>
            <a:r>
              <a:rPr lang="en-US" sz="1600" b="1" dirty="0">
                <a:solidFill>
                  <a:srgbClr val="111827"/>
                </a:solidFill>
                <a:latin typeface="Lato"/>
                <a:ea typeface="Lato"/>
                <a:cs typeface="Lato"/>
              </a:rPr>
              <a:t>Business Value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B07273-7E65-1847-374D-55937BCA344E}"/>
              </a:ext>
            </a:extLst>
          </p:cNvPr>
          <p:cNvSpPr txBox="1"/>
          <p:nvPr/>
        </p:nvSpPr>
        <p:spPr>
          <a:xfrm>
            <a:off x="660400" y="4085442"/>
            <a:ext cx="3082185" cy="787105"/>
          </a:xfrm>
          <a:prstGeom prst="rect">
            <a:avLst/>
          </a:prstGeom>
          <a:noFill/>
        </p:spPr>
        <p:txBody>
          <a:bodyPr vertOverflow="overflow" vert="horz" wrap="square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Analyse faster with AI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Simplify complex investigations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Enable smarter decisions</a:t>
            </a:r>
          </a:p>
        </p:txBody>
      </p:sp>
      <p:sp>
        <p:nvSpPr>
          <p:cNvPr id="600" name="Chip Rect 0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4089400" y="5740400"/>
            <a:ext cx="1257300" cy="406400"/>
          </a:xfrm>
          <a:prstGeom prst="roundRect">
            <a:avLst/>
          </a:prstGeom>
          <a:solidFill>
            <a:srgbClr val="00B0F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1" name="Chip Label 0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4191000" y="5664200"/>
            <a:ext cx="12573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 Copilot</a:t>
            </a:r>
          </a:p>
        </p:txBody>
      </p:sp>
      <p:sp>
        <p:nvSpPr>
          <p:cNvPr id="602" name="Chip Rect 1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5473700" y="5740400"/>
            <a:ext cx="1816100" cy="406400"/>
          </a:xfrm>
          <a:prstGeom prst="roundRect">
            <a:avLst/>
          </a:prstGeom>
          <a:solidFill>
            <a:srgbClr val="00206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3" name="Chip Label 1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5575300" y="5664200"/>
            <a:ext cx="18161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Natural Language</a:t>
            </a:r>
          </a:p>
        </p:txBody>
      </p:sp>
      <p:sp>
        <p:nvSpPr>
          <p:cNvPr id="604" name="Chip Rect 2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7416800" y="5740400"/>
            <a:ext cx="1257300" cy="406400"/>
          </a:xfrm>
          <a:prstGeom prst="roundRect">
            <a:avLst/>
          </a:prstGeom>
          <a:solidFill>
            <a:srgbClr val="00B05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5" name="Chip Label 2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7518400" y="5664200"/>
            <a:ext cx="12573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Agentic AI</a:t>
            </a:r>
          </a:p>
        </p:txBody>
      </p:sp>
      <p:sp>
        <p:nvSpPr>
          <p:cNvPr id="606" name="Chip Rect 3">
            <a:extLst>
              <a:ext uri="{FF2B5EF4-FFF2-40B4-BE49-F238E27FC236}">
                <a16:creationId xmlns:a16="http://schemas.microsoft.com/office/drawing/2014/main" id="{6A982F92-023F-97D8-5E3E-B37126D0D3FF}"/>
              </a:ext>
            </a:extLst>
          </p:cNvPr>
          <p:cNvSpPr/>
          <p:nvPr/>
        </p:nvSpPr>
        <p:spPr>
          <a:xfrm>
            <a:off x="8801100" y="5740400"/>
            <a:ext cx="1727200" cy="406400"/>
          </a:xfrm>
          <a:prstGeom prst="roundRect">
            <a:avLst/>
          </a:prstGeom>
          <a:solidFill>
            <a:srgbClr val="7030A0"/>
          </a:solidFill>
          <a:ln w="19050" cap="flat" cmpd="sng" algn="ctr">
            <a:noFill/>
            <a:prstDash val="solid"/>
            <a:miter lim="800000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Overflow="clip" horzOverflow="clip" rtlCol="0" anchor="t"/>
          <a:lstStyle/>
          <a:p>
            <a:pPr algn="l"/>
            <a:endParaRPr lang="en-US"/>
          </a:p>
        </p:txBody>
      </p:sp>
      <p:sp>
        <p:nvSpPr>
          <p:cNvPr id="607" name="Chip Label 3">
            <a:extLst>
              <a:ext uri="{FF2B5EF4-FFF2-40B4-BE49-F238E27FC236}">
                <a16:creationId xmlns:a16="http://schemas.microsoft.com/office/drawing/2014/main" id="{098CE02A-F854-B27F-87EB-71B5BF024608}"/>
              </a:ext>
            </a:extLst>
          </p:cNvPr>
          <p:cNvSpPr txBox="1"/>
          <p:nvPr/>
        </p:nvSpPr>
        <p:spPr>
          <a:xfrm>
            <a:off x="8902700" y="5664200"/>
            <a:ext cx="1727200" cy="508000"/>
          </a:xfrm>
          <a:prstGeom prst="rect">
            <a:avLst/>
          </a:prstGeom>
          <a:noFill/>
        </p:spPr>
        <p:txBody>
          <a:bodyPr vertOverflow="overflow" vert="horz" wrap="square" rtlCol="0" anchor="ctr" anchorCtr="0">
            <a:noAutofit/>
          </a:bodyPr>
          <a:lstStyle/>
          <a:p>
            <a:pPr algn="l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MCP Integration</a:t>
            </a:r>
          </a:p>
        </p:txBody>
      </p:sp>
      <p:pic>
        <p:nvPicPr>
          <p:cNvPr id="2" name="AI-coplit">
            <a:hlinkClick r:id="" action="ppaction://media"/>
            <a:extLst>
              <a:ext uri="{FF2B5EF4-FFF2-40B4-BE49-F238E27FC236}">
                <a16:creationId xmlns:a16="http://schemas.microsoft.com/office/drawing/2014/main" id="{D5E9C172-133B-3B0D-069F-3A73043A0AC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10000" b="10000"/>
          <a:stretch>
            <a:fillRect/>
          </a:stretch>
        </p:blipFill>
        <p:spPr>
          <a:xfrm>
            <a:off x="4082211" y="2420334"/>
            <a:ext cx="6812978" cy="306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0059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86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17595</TotalTime>
  <Words>1377</Words>
  <Application>Microsoft Office PowerPoint</Application>
  <PresentationFormat>Widescreen</PresentationFormat>
  <Paragraphs>269</Paragraphs>
  <Slides>11</Slides>
  <Notes>2</Notes>
  <HiddenSlides>0</HiddenSlides>
  <MMClips>7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Lato</vt:lpstr>
      <vt:lpstr>Lato Bold</vt:lpstr>
      <vt:lpstr>Lato Bold Italics</vt:lpstr>
      <vt:lpstr>Lato Italics</vt:lpstr>
      <vt:lpstr>Roboto</vt:lpstr>
      <vt:lpstr>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Punit  Sukhija</dc:creator>
  <cp:lastModifiedBy>Punit  Sukhija</cp:lastModifiedBy>
  <cp:revision>1</cp:revision>
  <dcterms:created xsi:type="dcterms:W3CDTF">2026-07-15T15:02:28Z</dcterms:created>
  <dcterms:modified xsi:type="dcterms:W3CDTF">2026-08-05T10:09:43Z</dcterms:modified>
</cp:coreProperties>
</file>