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1"/>
  </p:sldMasterIdLst>
  <p:notesMasterIdLst>
    <p:notesMasterId r:id="rId3"/>
  </p:notesMasterIdLst>
  <p:sldIdLst>
    <p:sldId id="2147482651" r:id="rId2"/>
  </p:sldIdLst>
  <p:sldSz cx="6858000" cy="9906000" type="A4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C896"/>
    <a:srgbClr val="262479"/>
    <a:srgbClr val="96DCF8"/>
    <a:srgbClr val="6C2F8D"/>
    <a:srgbClr val="0B0959"/>
    <a:srgbClr val="01D38E"/>
    <a:srgbClr val="F0EBFD"/>
    <a:srgbClr val="F7F3FC"/>
    <a:srgbClr val="1D14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0244"/>
    <p:restoredTop sz="96271"/>
  </p:normalViewPr>
  <p:slideViewPr>
    <p:cSldViewPr snapToGrid="0">
      <p:cViewPr>
        <p:scale>
          <a:sx n="66" d="100"/>
          <a:sy n="66" d="100"/>
        </p:scale>
        <p:origin x="2084" y="-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71" d="100"/>
          <a:sy n="71" d="100"/>
        </p:scale>
        <p:origin x="423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unit  Sukhija" userId="3c2fbb8e-58d3-4806-b759-ffc8c2051bff" providerId="ADAL" clId="{F9E1EA86-404E-43E9-AD88-8CF3517C939F}"/>
    <pc:docChg chg="undo custSel modSld">
      <pc:chgData name="Punit  Sukhija" userId="3c2fbb8e-58d3-4806-b759-ffc8c2051bff" providerId="ADAL" clId="{F9E1EA86-404E-43E9-AD88-8CF3517C939F}" dt="2026-07-02T08:30:24.934" v="209" actId="1076"/>
      <pc:docMkLst>
        <pc:docMk/>
      </pc:docMkLst>
      <pc:sldChg chg="addSp modSp mod">
        <pc:chgData name="Punit  Sukhija" userId="3c2fbb8e-58d3-4806-b759-ffc8c2051bff" providerId="ADAL" clId="{F9E1EA86-404E-43E9-AD88-8CF3517C939F}" dt="2026-07-02T08:30:24.934" v="209" actId="1076"/>
        <pc:sldMkLst>
          <pc:docMk/>
          <pc:sldMk cId="497379839" sldId="2147482651"/>
        </pc:sldMkLst>
        <pc:spChg chg="mod">
          <ac:chgData name="Punit  Sukhija" userId="3c2fbb8e-58d3-4806-b759-ffc8c2051bff" providerId="ADAL" clId="{F9E1EA86-404E-43E9-AD88-8CF3517C939F}" dt="2026-06-12T09:50:25.705" v="15"/>
          <ac:spMkLst>
            <pc:docMk/>
            <pc:sldMk cId="497379839" sldId="2147482651"/>
            <ac:spMk id="4" creationId="{E7640624-95E5-2ABA-9774-A9E36F9F41BD}"/>
          </ac:spMkLst>
        </pc:spChg>
        <pc:spChg chg="add mod">
          <ac:chgData name="Punit  Sukhija" userId="3c2fbb8e-58d3-4806-b759-ffc8c2051bff" providerId="ADAL" clId="{F9E1EA86-404E-43E9-AD88-8CF3517C939F}" dt="2026-06-12T09:53:53.015" v="180" actId="20577"/>
          <ac:spMkLst>
            <pc:docMk/>
            <pc:sldMk cId="497379839" sldId="2147482651"/>
            <ac:spMk id="7" creationId="{883C188F-9C2D-BAD5-78BA-22F05E83B10F}"/>
          </ac:spMkLst>
        </pc:spChg>
        <pc:spChg chg="add mod">
          <ac:chgData name="Punit  Sukhija" userId="3c2fbb8e-58d3-4806-b759-ffc8c2051bff" providerId="ADAL" clId="{F9E1EA86-404E-43E9-AD88-8CF3517C939F}" dt="2026-06-12T09:55:00.603" v="198" actId="6549"/>
          <ac:spMkLst>
            <pc:docMk/>
            <pc:sldMk cId="497379839" sldId="2147482651"/>
            <ac:spMk id="10" creationId="{F2F9E061-399E-7E21-E420-FD01581579A4}"/>
          </ac:spMkLst>
        </pc:spChg>
        <pc:spChg chg="add mod">
          <ac:chgData name="Punit  Sukhija" userId="3c2fbb8e-58d3-4806-b759-ffc8c2051bff" providerId="ADAL" clId="{F9E1EA86-404E-43E9-AD88-8CF3517C939F}" dt="2026-06-12T09:55:40.463" v="207" actId="20577"/>
          <ac:spMkLst>
            <pc:docMk/>
            <pc:sldMk cId="497379839" sldId="2147482651"/>
            <ac:spMk id="12" creationId="{4313C9A4-AF81-CF26-190F-1EE0B633445C}"/>
          </ac:spMkLst>
        </pc:spChg>
        <pc:spChg chg="mod">
          <ac:chgData name="Punit  Sukhija" userId="3c2fbb8e-58d3-4806-b759-ffc8c2051bff" providerId="ADAL" clId="{F9E1EA86-404E-43E9-AD88-8CF3517C939F}" dt="2026-07-02T08:30:24.934" v="209" actId="1076"/>
          <ac:spMkLst>
            <pc:docMk/>
            <pc:sldMk cId="497379839" sldId="2147482651"/>
            <ac:spMk id="61" creationId="{34B6CBF2-C1A0-8435-6345-5AB10CEDAD7F}"/>
          </ac:spMkLst>
        </pc:spChg>
        <pc:spChg chg="mod">
          <ac:chgData name="Punit  Sukhija" userId="3c2fbb8e-58d3-4806-b759-ffc8c2051bff" providerId="ADAL" clId="{F9E1EA86-404E-43E9-AD88-8CF3517C939F}" dt="2026-06-12T09:47:10.156" v="3" actId="14100"/>
          <ac:spMkLst>
            <pc:docMk/>
            <pc:sldMk cId="497379839" sldId="2147482651"/>
            <ac:spMk id="172" creationId="{69D0B0A3-77E1-83BA-5674-10BEF6330CFF}"/>
          </ac:spMkLst>
        </pc:spChg>
        <pc:spChg chg="mod">
          <ac:chgData name="Punit  Sukhija" userId="3c2fbb8e-58d3-4806-b759-ffc8c2051bff" providerId="ADAL" clId="{F9E1EA86-404E-43E9-AD88-8CF3517C939F}" dt="2026-06-12T09:50:53.906" v="21" actId="1076"/>
          <ac:spMkLst>
            <pc:docMk/>
            <pc:sldMk cId="497379839" sldId="2147482651"/>
            <ac:spMk id="198" creationId="{1D3205F2-E5D5-3612-6462-27BA045BF18B}"/>
          </ac:spMkLst>
        </pc:spChg>
        <pc:spChg chg="mod">
          <ac:chgData name="Punit  Sukhija" userId="3c2fbb8e-58d3-4806-b759-ffc8c2051bff" providerId="ADAL" clId="{F9E1EA86-404E-43E9-AD88-8CF3517C939F}" dt="2026-06-12T09:47:32.884" v="7" actId="1076"/>
          <ac:spMkLst>
            <pc:docMk/>
            <pc:sldMk cId="497379839" sldId="2147482651"/>
            <ac:spMk id="411" creationId="{56E3C3AF-697E-34D1-E5BD-5DD5C98EBFB3}"/>
          </ac:spMkLst>
        </pc:spChg>
        <pc:spChg chg="mod">
          <ac:chgData name="Punit  Sukhija" userId="3c2fbb8e-58d3-4806-b759-ffc8c2051bff" providerId="ADAL" clId="{F9E1EA86-404E-43E9-AD88-8CF3517C939F}" dt="2026-06-12T09:48:07.364" v="13" actId="1076"/>
          <ac:spMkLst>
            <pc:docMk/>
            <pc:sldMk cId="497379839" sldId="2147482651"/>
            <ac:spMk id="485" creationId="{3A0A7206-989B-FA57-1992-56C16058D50E}"/>
          </ac:spMkLst>
        </pc:spChg>
        <pc:picChg chg="mod">
          <ac:chgData name="Punit  Sukhija" userId="3c2fbb8e-58d3-4806-b759-ffc8c2051bff" providerId="ADAL" clId="{F9E1EA86-404E-43E9-AD88-8CF3517C939F}" dt="2026-06-12T09:47:01.454" v="1" actId="1076"/>
          <ac:picMkLst>
            <pc:docMk/>
            <pc:sldMk cId="497379839" sldId="2147482651"/>
            <ac:picMk id="487" creationId="{14B92EF5-06FD-85A2-2865-C677B205E330}"/>
          </ac:picMkLst>
        </pc:picChg>
        <pc:picChg chg="mod">
          <ac:chgData name="Punit  Sukhija" userId="3c2fbb8e-58d3-4806-b759-ffc8c2051bff" providerId="ADAL" clId="{F9E1EA86-404E-43E9-AD88-8CF3517C939F}" dt="2026-06-12T09:47:38.552" v="8" actId="14100"/>
          <ac:picMkLst>
            <pc:docMk/>
            <pc:sldMk cId="497379839" sldId="2147482651"/>
            <ac:picMk id="489" creationId="{29987F67-B110-2722-AAEF-63971ECB3603}"/>
          </ac:picMkLst>
        </pc:picChg>
        <pc:picChg chg="mod">
          <ac:chgData name="Punit  Sukhija" userId="3c2fbb8e-58d3-4806-b759-ffc8c2051bff" providerId="ADAL" clId="{F9E1EA86-404E-43E9-AD88-8CF3517C939F}" dt="2026-06-12T09:48:12.733" v="14" actId="14100"/>
          <ac:picMkLst>
            <pc:docMk/>
            <pc:sldMk cId="497379839" sldId="2147482651"/>
            <ac:picMk id="491" creationId="{8C21991D-D956-9EB5-075B-840D380A10D7}"/>
          </ac:picMkLst>
        </pc:picChg>
        <pc:cxnChg chg="mod">
          <ac:chgData name="Punit  Sukhija" userId="3c2fbb8e-58d3-4806-b759-ffc8c2051bff" providerId="ADAL" clId="{F9E1EA86-404E-43E9-AD88-8CF3517C939F}" dt="2026-07-02T08:30:24.934" v="209" actId="1076"/>
          <ac:cxnSpMkLst>
            <pc:docMk/>
            <pc:sldMk cId="497379839" sldId="2147482651"/>
            <ac:cxnSpMk id="405" creationId="{EB0A2F72-E386-A182-61AE-D27B55A202C8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8326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5A4BA-3D37-D396-813A-80DD601E9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678B60-2DEA-F370-CFFE-34CED21109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005013" y="1524000"/>
            <a:ext cx="2847975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7BCD63-BBA9-E659-F0B4-077C1C6A93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232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175" y="2051522"/>
            <a:ext cx="2914650" cy="14155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4350" y="3742268"/>
            <a:ext cx="2400300" cy="168768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39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78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17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57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96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35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75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14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21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225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867" y="4243683"/>
            <a:ext cx="2914650" cy="1311628"/>
          </a:xfrm>
        </p:spPr>
        <p:txBody>
          <a:bodyPr anchor="t"/>
          <a:lstStyle>
            <a:lvl1pPr algn="l">
              <a:defRPr sz="1219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867" y="2799059"/>
            <a:ext cx="2914650" cy="1444625"/>
          </a:xfrm>
        </p:spPr>
        <p:txBody>
          <a:bodyPr anchor="b"/>
          <a:lstStyle>
            <a:lvl1pPr marL="0" indent="0">
              <a:buNone/>
              <a:defRPr sz="609">
                <a:solidFill>
                  <a:schemeClr val="tx1">
                    <a:tint val="75000"/>
                  </a:schemeClr>
                </a:solidFill>
              </a:defRPr>
            </a:lvl1pPr>
            <a:lvl2pPr marL="139304" indent="0">
              <a:buNone/>
              <a:defRPr sz="548">
                <a:solidFill>
                  <a:schemeClr val="tx1">
                    <a:tint val="75000"/>
                  </a:schemeClr>
                </a:solidFill>
              </a:defRPr>
            </a:lvl2pPr>
            <a:lvl3pPr marL="278609" indent="0">
              <a:buNone/>
              <a:defRPr sz="488">
                <a:solidFill>
                  <a:schemeClr val="tx1">
                    <a:tint val="75000"/>
                  </a:schemeClr>
                </a:solidFill>
              </a:defRPr>
            </a:lvl3pPr>
            <a:lvl4pPr marL="417913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4pPr>
            <a:lvl5pPr marL="557217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5pPr>
            <a:lvl6pPr marL="696521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6pPr>
            <a:lvl7pPr marL="835825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7pPr>
            <a:lvl8pPr marL="975130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8pPr>
            <a:lvl9pPr marL="1114434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464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2" y="1540936"/>
            <a:ext cx="1514475" cy="4358335"/>
          </a:xfrm>
        </p:spPr>
        <p:txBody>
          <a:bodyPr/>
          <a:lstStyle>
            <a:lvl1pPr>
              <a:defRPr sz="853"/>
            </a:lvl1pPr>
            <a:lvl2pPr>
              <a:defRPr sz="731"/>
            </a:lvl2pPr>
            <a:lvl3pPr>
              <a:defRPr sz="609"/>
            </a:lvl3pPr>
            <a:lvl4pPr>
              <a:defRPr sz="548"/>
            </a:lvl4pPr>
            <a:lvl5pPr>
              <a:defRPr sz="548"/>
            </a:lvl5pPr>
            <a:lvl6pPr>
              <a:defRPr sz="548"/>
            </a:lvl6pPr>
            <a:lvl7pPr>
              <a:defRPr sz="548"/>
            </a:lvl7pPr>
            <a:lvl8pPr>
              <a:defRPr sz="548"/>
            </a:lvl8pPr>
            <a:lvl9pPr>
              <a:defRPr sz="54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43077" y="1540936"/>
            <a:ext cx="1514475" cy="4358335"/>
          </a:xfrm>
        </p:spPr>
        <p:txBody>
          <a:bodyPr/>
          <a:lstStyle>
            <a:lvl1pPr>
              <a:defRPr sz="853"/>
            </a:lvl1pPr>
            <a:lvl2pPr>
              <a:defRPr sz="731"/>
            </a:lvl2pPr>
            <a:lvl3pPr>
              <a:defRPr sz="609"/>
            </a:lvl3pPr>
            <a:lvl4pPr>
              <a:defRPr sz="548"/>
            </a:lvl4pPr>
            <a:lvl5pPr>
              <a:defRPr sz="548"/>
            </a:lvl5pPr>
            <a:lvl6pPr>
              <a:defRPr sz="548"/>
            </a:lvl6pPr>
            <a:lvl7pPr>
              <a:defRPr sz="548"/>
            </a:lvl7pPr>
            <a:lvl8pPr>
              <a:defRPr sz="548"/>
            </a:lvl8pPr>
            <a:lvl9pPr>
              <a:defRPr sz="54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364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2" y="1478259"/>
            <a:ext cx="1515071" cy="616067"/>
          </a:xfrm>
        </p:spPr>
        <p:txBody>
          <a:bodyPr anchor="b"/>
          <a:lstStyle>
            <a:lvl1pPr marL="0" indent="0">
              <a:buNone/>
              <a:defRPr sz="731" b="1"/>
            </a:lvl1pPr>
            <a:lvl2pPr marL="139304" indent="0">
              <a:buNone/>
              <a:defRPr sz="609" b="1"/>
            </a:lvl2pPr>
            <a:lvl3pPr marL="278609" indent="0">
              <a:buNone/>
              <a:defRPr sz="548" b="1"/>
            </a:lvl3pPr>
            <a:lvl4pPr marL="417913" indent="0">
              <a:buNone/>
              <a:defRPr sz="488" b="1"/>
            </a:lvl4pPr>
            <a:lvl5pPr marL="557217" indent="0">
              <a:buNone/>
              <a:defRPr sz="488" b="1"/>
            </a:lvl5pPr>
            <a:lvl6pPr marL="696521" indent="0">
              <a:buNone/>
              <a:defRPr sz="488" b="1"/>
            </a:lvl6pPr>
            <a:lvl7pPr marL="835825" indent="0">
              <a:buNone/>
              <a:defRPr sz="488" b="1"/>
            </a:lvl7pPr>
            <a:lvl8pPr marL="975130" indent="0">
              <a:buNone/>
              <a:defRPr sz="488" b="1"/>
            </a:lvl8pPr>
            <a:lvl9pPr marL="1114434" indent="0">
              <a:buNone/>
              <a:defRPr sz="48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1452" y="2094324"/>
            <a:ext cx="1515071" cy="3804944"/>
          </a:xfrm>
        </p:spPr>
        <p:txBody>
          <a:bodyPr/>
          <a:lstStyle>
            <a:lvl1pPr>
              <a:defRPr sz="731"/>
            </a:lvl1pPr>
            <a:lvl2pPr>
              <a:defRPr sz="609"/>
            </a:lvl2pPr>
            <a:lvl3pPr>
              <a:defRPr sz="548"/>
            </a:lvl3pPr>
            <a:lvl4pPr>
              <a:defRPr sz="488"/>
            </a:lvl4pPr>
            <a:lvl5pPr>
              <a:defRPr sz="488"/>
            </a:lvl5pPr>
            <a:lvl6pPr>
              <a:defRPr sz="488"/>
            </a:lvl6pPr>
            <a:lvl7pPr>
              <a:defRPr sz="488"/>
            </a:lvl7pPr>
            <a:lvl8pPr>
              <a:defRPr sz="488"/>
            </a:lvl8pPr>
            <a:lvl9pPr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41886" y="1478259"/>
            <a:ext cx="1515666" cy="616067"/>
          </a:xfrm>
        </p:spPr>
        <p:txBody>
          <a:bodyPr anchor="b"/>
          <a:lstStyle>
            <a:lvl1pPr marL="0" indent="0">
              <a:buNone/>
              <a:defRPr sz="731" b="1"/>
            </a:lvl1pPr>
            <a:lvl2pPr marL="139304" indent="0">
              <a:buNone/>
              <a:defRPr sz="609" b="1"/>
            </a:lvl2pPr>
            <a:lvl3pPr marL="278609" indent="0">
              <a:buNone/>
              <a:defRPr sz="548" b="1"/>
            </a:lvl3pPr>
            <a:lvl4pPr marL="417913" indent="0">
              <a:buNone/>
              <a:defRPr sz="488" b="1"/>
            </a:lvl4pPr>
            <a:lvl5pPr marL="557217" indent="0">
              <a:buNone/>
              <a:defRPr sz="488" b="1"/>
            </a:lvl5pPr>
            <a:lvl6pPr marL="696521" indent="0">
              <a:buNone/>
              <a:defRPr sz="488" b="1"/>
            </a:lvl6pPr>
            <a:lvl7pPr marL="835825" indent="0">
              <a:buNone/>
              <a:defRPr sz="488" b="1"/>
            </a:lvl7pPr>
            <a:lvl8pPr marL="975130" indent="0">
              <a:buNone/>
              <a:defRPr sz="488" b="1"/>
            </a:lvl8pPr>
            <a:lvl9pPr marL="1114434" indent="0">
              <a:buNone/>
              <a:defRPr sz="48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41886" y="2094324"/>
            <a:ext cx="1515666" cy="3804944"/>
          </a:xfrm>
        </p:spPr>
        <p:txBody>
          <a:bodyPr/>
          <a:lstStyle>
            <a:lvl1pPr>
              <a:defRPr sz="731"/>
            </a:lvl1pPr>
            <a:lvl2pPr>
              <a:defRPr sz="609"/>
            </a:lvl2pPr>
            <a:lvl3pPr>
              <a:defRPr sz="548"/>
            </a:lvl3pPr>
            <a:lvl4pPr>
              <a:defRPr sz="488"/>
            </a:lvl4pPr>
            <a:lvl5pPr>
              <a:defRPr sz="488"/>
            </a:lvl5pPr>
            <a:lvl6pPr>
              <a:defRPr sz="488"/>
            </a:lvl6pPr>
            <a:lvl7pPr>
              <a:defRPr sz="488"/>
            </a:lvl7pPr>
            <a:lvl8pPr>
              <a:defRPr sz="488"/>
            </a:lvl8pPr>
            <a:lvl9pPr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99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628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802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2" y="262938"/>
            <a:ext cx="1128117" cy="1119011"/>
          </a:xfrm>
        </p:spPr>
        <p:txBody>
          <a:bodyPr anchor="b"/>
          <a:lstStyle>
            <a:lvl1pPr algn="l">
              <a:defRPr sz="60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0644" y="262941"/>
            <a:ext cx="1916906" cy="5636330"/>
          </a:xfrm>
        </p:spPr>
        <p:txBody>
          <a:bodyPr/>
          <a:lstStyle>
            <a:lvl1pPr>
              <a:defRPr sz="975"/>
            </a:lvl1pPr>
            <a:lvl2pPr>
              <a:defRPr sz="853"/>
            </a:lvl2pPr>
            <a:lvl3pPr>
              <a:defRPr sz="731"/>
            </a:lvl3pPr>
            <a:lvl4pPr>
              <a:defRPr sz="609"/>
            </a:lvl4pPr>
            <a:lvl5pPr>
              <a:defRPr sz="609"/>
            </a:lvl5pPr>
            <a:lvl6pPr>
              <a:defRPr sz="609"/>
            </a:lvl6pPr>
            <a:lvl7pPr>
              <a:defRPr sz="609"/>
            </a:lvl7pPr>
            <a:lvl8pPr>
              <a:defRPr sz="609"/>
            </a:lvl8pPr>
            <a:lvl9pPr>
              <a:defRPr sz="6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1452" y="1381951"/>
            <a:ext cx="1128117" cy="4517320"/>
          </a:xfrm>
        </p:spPr>
        <p:txBody>
          <a:bodyPr/>
          <a:lstStyle>
            <a:lvl1pPr marL="0" indent="0">
              <a:buNone/>
              <a:defRPr sz="427"/>
            </a:lvl1pPr>
            <a:lvl2pPr marL="139304" indent="0">
              <a:buNone/>
              <a:defRPr sz="366"/>
            </a:lvl2pPr>
            <a:lvl3pPr marL="278609" indent="0">
              <a:buNone/>
              <a:defRPr sz="305"/>
            </a:lvl3pPr>
            <a:lvl4pPr marL="417913" indent="0">
              <a:buNone/>
              <a:defRPr sz="275"/>
            </a:lvl4pPr>
            <a:lvl5pPr marL="557217" indent="0">
              <a:buNone/>
              <a:defRPr sz="275"/>
            </a:lvl5pPr>
            <a:lvl6pPr marL="696521" indent="0">
              <a:buNone/>
              <a:defRPr sz="275"/>
            </a:lvl6pPr>
            <a:lvl7pPr marL="835825" indent="0">
              <a:buNone/>
              <a:defRPr sz="275"/>
            </a:lvl7pPr>
            <a:lvl8pPr marL="975130" indent="0">
              <a:buNone/>
              <a:defRPr sz="275"/>
            </a:lvl8pPr>
            <a:lvl9pPr marL="1114434" indent="0">
              <a:buNone/>
              <a:defRPr sz="2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215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108" y="4622803"/>
            <a:ext cx="2057400" cy="545747"/>
          </a:xfrm>
        </p:spPr>
        <p:txBody>
          <a:bodyPr anchor="b"/>
          <a:lstStyle>
            <a:lvl1pPr algn="l">
              <a:defRPr sz="60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72108" y="590080"/>
            <a:ext cx="2057400" cy="3962400"/>
          </a:xfrm>
        </p:spPr>
        <p:txBody>
          <a:bodyPr/>
          <a:lstStyle>
            <a:lvl1pPr marL="0" indent="0">
              <a:buNone/>
              <a:defRPr sz="975"/>
            </a:lvl1pPr>
            <a:lvl2pPr marL="139304" indent="0">
              <a:buNone/>
              <a:defRPr sz="853"/>
            </a:lvl2pPr>
            <a:lvl3pPr marL="278609" indent="0">
              <a:buNone/>
              <a:defRPr sz="731"/>
            </a:lvl3pPr>
            <a:lvl4pPr marL="417913" indent="0">
              <a:buNone/>
              <a:defRPr sz="609"/>
            </a:lvl4pPr>
            <a:lvl5pPr marL="557217" indent="0">
              <a:buNone/>
              <a:defRPr sz="609"/>
            </a:lvl5pPr>
            <a:lvl6pPr marL="696521" indent="0">
              <a:buNone/>
              <a:defRPr sz="609"/>
            </a:lvl6pPr>
            <a:lvl7pPr marL="835825" indent="0">
              <a:buNone/>
              <a:defRPr sz="609"/>
            </a:lvl7pPr>
            <a:lvl8pPr marL="975130" indent="0">
              <a:buNone/>
              <a:defRPr sz="609"/>
            </a:lvl8pPr>
            <a:lvl9pPr marL="1114434" indent="0">
              <a:buNone/>
              <a:defRPr sz="60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2108" y="5168550"/>
            <a:ext cx="2057400" cy="775053"/>
          </a:xfrm>
        </p:spPr>
        <p:txBody>
          <a:bodyPr/>
          <a:lstStyle>
            <a:lvl1pPr marL="0" indent="0">
              <a:buNone/>
              <a:defRPr sz="427"/>
            </a:lvl1pPr>
            <a:lvl2pPr marL="139304" indent="0">
              <a:buNone/>
              <a:defRPr sz="366"/>
            </a:lvl2pPr>
            <a:lvl3pPr marL="278609" indent="0">
              <a:buNone/>
              <a:defRPr sz="305"/>
            </a:lvl3pPr>
            <a:lvl4pPr marL="417913" indent="0">
              <a:buNone/>
              <a:defRPr sz="275"/>
            </a:lvl4pPr>
            <a:lvl5pPr marL="557217" indent="0">
              <a:buNone/>
              <a:defRPr sz="275"/>
            </a:lvl5pPr>
            <a:lvl6pPr marL="696521" indent="0">
              <a:buNone/>
              <a:defRPr sz="275"/>
            </a:lvl6pPr>
            <a:lvl7pPr marL="835825" indent="0">
              <a:buNone/>
              <a:defRPr sz="275"/>
            </a:lvl7pPr>
            <a:lvl8pPr marL="975130" indent="0">
              <a:buNone/>
              <a:defRPr sz="275"/>
            </a:lvl8pPr>
            <a:lvl9pPr marL="1114434" indent="0">
              <a:buNone/>
              <a:defRPr sz="2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287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171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86027" y="264468"/>
            <a:ext cx="771525" cy="56348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1452" y="264468"/>
            <a:ext cx="2257425" cy="56348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54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1450" y="264467"/>
            <a:ext cx="3086100" cy="1100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540936"/>
            <a:ext cx="3086100" cy="4358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1450" y="6120933"/>
            <a:ext cx="80010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1575" y="6120933"/>
            <a:ext cx="108585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57450" y="6120933"/>
            <a:ext cx="80010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930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defTabSz="278609" rtl="0" eaLnBrk="1" latinLnBrk="0" hangingPunct="1">
        <a:spcBef>
          <a:spcPct val="0"/>
        </a:spcBef>
        <a:buNone/>
        <a:defRPr sz="13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4479" indent="-104479" algn="l" defTabSz="278609" rtl="0" eaLnBrk="1" latinLnBrk="0" hangingPunct="1">
        <a:spcBef>
          <a:spcPct val="20000"/>
        </a:spcBef>
        <a:buFont typeface="Arial" pitchFamily="34" charset="0"/>
        <a:buChar char="•"/>
        <a:defRPr sz="975" kern="1200">
          <a:solidFill>
            <a:schemeClr val="tx1"/>
          </a:solidFill>
          <a:latin typeface="+mn-lt"/>
          <a:ea typeface="+mn-ea"/>
          <a:cs typeface="+mn-cs"/>
        </a:defRPr>
      </a:lvl1pPr>
      <a:lvl2pPr marL="226370" indent="-87065" algn="l" defTabSz="278609" rtl="0" eaLnBrk="1" latinLnBrk="0" hangingPunct="1">
        <a:spcBef>
          <a:spcPct val="20000"/>
        </a:spcBef>
        <a:buFont typeface="Arial" pitchFamily="34" charset="0"/>
        <a:buChar char="–"/>
        <a:defRPr sz="853" kern="1200">
          <a:solidFill>
            <a:schemeClr val="tx1"/>
          </a:solidFill>
          <a:latin typeface="+mn-lt"/>
          <a:ea typeface="+mn-ea"/>
          <a:cs typeface="+mn-cs"/>
        </a:defRPr>
      </a:lvl2pPr>
      <a:lvl3pPr marL="348260" indent="-69652" algn="l" defTabSz="278609" rtl="0" eaLnBrk="1" latinLnBrk="0" hangingPunct="1">
        <a:spcBef>
          <a:spcPct val="20000"/>
        </a:spcBef>
        <a:buFont typeface="Arial" pitchFamily="34" charset="0"/>
        <a:buChar char="•"/>
        <a:defRPr sz="731" kern="1200">
          <a:solidFill>
            <a:schemeClr val="tx1"/>
          </a:solidFill>
          <a:latin typeface="+mn-lt"/>
          <a:ea typeface="+mn-ea"/>
          <a:cs typeface="+mn-cs"/>
        </a:defRPr>
      </a:lvl3pPr>
      <a:lvl4pPr marL="487565" indent="-69652" algn="l" defTabSz="278609" rtl="0" eaLnBrk="1" latinLnBrk="0" hangingPunct="1">
        <a:spcBef>
          <a:spcPct val="20000"/>
        </a:spcBef>
        <a:buFont typeface="Arial" pitchFamily="34" charset="0"/>
        <a:buChar char="–"/>
        <a:defRPr sz="609" kern="1200">
          <a:solidFill>
            <a:schemeClr val="tx1"/>
          </a:solidFill>
          <a:latin typeface="+mn-lt"/>
          <a:ea typeface="+mn-ea"/>
          <a:cs typeface="+mn-cs"/>
        </a:defRPr>
      </a:lvl4pPr>
      <a:lvl5pPr marL="626870" indent="-69652" algn="l" defTabSz="278609" rtl="0" eaLnBrk="1" latinLnBrk="0" hangingPunct="1">
        <a:spcBef>
          <a:spcPct val="20000"/>
        </a:spcBef>
        <a:buFont typeface="Arial" pitchFamily="34" charset="0"/>
        <a:buChar char="»"/>
        <a:defRPr sz="609" kern="1200">
          <a:solidFill>
            <a:schemeClr val="tx1"/>
          </a:solidFill>
          <a:latin typeface="+mn-lt"/>
          <a:ea typeface="+mn-ea"/>
          <a:cs typeface="+mn-cs"/>
        </a:defRPr>
      </a:lvl5pPr>
      <a:lvl6pPr marL="766173" indent="-69652" algn="l" defTabSz="278609" rtl="0" eaLnBrk="1" latinLnBrk="0" hangingPunct="1">
        <a:spcBef>
          <a:spcPct val="20000"/>
        </a:spcBef>
        <a:buFont typeface="Arial" pitchFamily="34" charset="0"/>
        <a:buChar char="•"/>
        <a:defRPr sz="609" kern="1200">
          <a:solidFill>
            <a:schemeClr val="tx1"/>
          </a:solidFill>
          <a:latin typeface="+mn-lt"/>
          <a:ea typeface="+mn-ea"/>
          <a:cs typeface="+mn-cs"/>
        </a:defRPr>
      </a:lvl6pPr>
      <a:lvl7pPr marL="905478" indent="-69652" algn="l" defTabSz="278609" rtl="0" eaLnBrk="1" latinLnBrk="0" hangingPunct="1">
        <a:spcBef>
          <a:spcPct val="20000"/>
        </a:spcBef>
        <a:buFont typeface="Arial" pitchFamily="34" charset="0"/>
        <a:buChar char="•"/>
        <a:defRPr sz="609" kern="1200">
          <a:solidFill>
            <a:schemeClr val="tx1"/>
          </a:solidFill>
          <a:latin typeface="+mn-lt"/>
          <a:ea typeface="+mn-ea"/>
          <a:cs typeface="+mn-cs"/>
        </a:defRPr>
      </a:lvl7pPr>
      <a:lvl8pPr marL="1044782" indent="-69652" algn="l" defTabSz="278609" rtl="0" eaLnBrk="1" latinLnBrk="0" hangingPunct="1">
        <a:spcBef>
          <a:spcPct val="20000"/>
        </a:spcBef>
        <a:buFont typeface="Arial" pitchFamily="34" charset="0"/>
        <a:buChar char="•"/>
        <a:defRPr sz="609" kern="1200">
          <a:solidFill>
            <a:schemeClr val="tx1"/>
          </a:solidFill>
          <a:latin typeface="+mn-lt"/>
          <a:ea typeface="+mn-ea"/>
          <a:cs typeface="+mn-cs"/>
        </a:defRPr>
      </a:lvl8pPr>
      <a:lvl9pPr marL="1184086" indent="-69652" algn="l" defTabSz="278609" rtl="0" eaLnBrk="1" latinLnBrk="0" hangingPunct="1">
        <a:spcBef>
          <a:spcPct val="20000"/>
        </a:spcBef>
        <a:buFont typeface="Arial" pitchFamily="34" charset="0"/>
        <a:buChar char="•"/>
        <a:defRPr sz="6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1pPr>
      <a:lvl2pPr marL="139304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2pPr>
      <a:lvl3pPr marL="278609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3pPr>
      <a:lvl4pPr marL="417913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4pPr>
      <a:lvl5pPr marL="557217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5pPr>
      <a:lvl6pPr marL="696521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6pPr>
      <a:lvl7pPr marL="835825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7pPr>
      <a:lvl8pPr marL="975130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8pPr>
      <a:lvl9pPr marL="1114434" algn="l" defTabSz="278609" rtl="0" eaLnBrk="1" latinLnBrk="0" hangingPunct="1">
        <a:defRPr sz="5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B5696-4BE0-DAB0-EB48-08083515A0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A blue and purple gradient&#10;&#10;Description automatically generated">
            <a:extLst>
              <a:ext uri="{FF2B5EF4-FFF2-40B4-BE49-F238E27FC236}">
                <a16:creationId xmlns:a16="http://schemas.microsoft.com/office/drawing/2014/main" id="{6388A29A-DC0D-85BC-21C2-C8E9CDE2341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2824"/>
            <a:ext cx="6860878" cy="102920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7640624-95E5-2ABA-9774-A9E36F9F41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3288" y="1030250"/>
            <a:ext cx="6451423" cy="89687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+</a:t>
            </a:r>
            <a:endParaRPr lang="en-US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00A8BE2-C656-C421-14F2-E966DC864BA7}"/>
              </a:ext>
            </a:extLst>
          </p:cNvPr>
          <p:cNvSpPr txBox="1"/>
          <p:nvPr/>
        </p:nvSpPr>
        <p:spPr>
          <a:xfrm>
            <a:off x="4316638" y="3432146"/>
            <a:ext cx="16927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1A2337"/>
              </a:buClr>
              <a:buSzPts val="1100"/>
            </a:pPr>
            <a:r>
              <a:rPr lang="en-US" sz="6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rPr>
              <a:t>2. Reason: </a:t>
            </a:r>
            <a:r>
              <a:rPr lang="en-US" sz="6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Root Cause Analysis</a:t>
            </a:r>
          </a:p>
          <a:p>
            <a:pPr>
              <a:buClr>
                <a:srgbClr val="1A2337"/>
              </a:buClr>
              <a:buSzPts val="1100"/>
            </a:pPr>
            <a:r>
              <a:rPr lang="en-US" sz="6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Al traces exceptions chain to pinpoint root causes, ranks by business impact for priority handling.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7FF8BC1-22AE-AB88-B514-B35BF44C24CF}"/>
              </a:ext>
            </a:extLst>
          </p:cNvPr>
          <p:cNvSpPr txBox="1"/>
          <p:nvPr/>
        </p:nvSpPr>
        <p:spPr>
          <a:xfrm>
            <a:off x="1519841" y="5315828"/>
            <a:ext cx="17782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1A2337"/>
              </a:buClr>
              <a:buSzPts val="1100"/>
            </a:pPr>
            <a:r>
              <a:rPr lang="en-US" sz="6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rPr>
              <a:t>4. ADAPT: Pattern Tracking</a:t>
            </a:r>
          </a:p>
          <a:p>
            <a:r>
              <a:rPr lang="en-GB" sz="6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The loop closes by tracking recurring patterns and surfacing candidates for long term process redesign.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C9443AC-0802-05FA-C741-2D2AE9F2F005}"/>
              </a:ext>
            </a:extLst>
          </p:cNvPr>
          <p:cNvSpPr txBox="1"/>
          <p:nvPr/>
        </p:nvSpPr>
        <p:spPr>
          <a:xfrm>
            <a:off x="4273270" y="5299935"/>
            <a:ext cx="194703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1A2337"/>
              </a:buClr>
              <a:buSzPts val="1100"/>
            </a:pPr>
            <a:r>
              <a:rPr lang="en-US" sz="6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rPr>
              <a:t>3. ACT: Targeted Execution</a:t>
            </a:r>
          </a:p>
          <a:p>
            <a:pPr>
              <a:buClr>
                <a:srgbClr val="1A2337"/>
              </a:buClr>
              <a:buSzPts val="1100"/>
            </a:pPr>
            <a:r>
              <a:rPr lang="en-US" sz="6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rPr>
              <a:t>Executes actions across systems-such as creating ServiceNow tickets, blocking transactions, or sending Teams alerts-within a human-governed framework.</a:t>
            </a:r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B94F8245-7312-ED0F-0EB8-3DA38ACE2E41}"/>
              </a:ext>
            </a:extLst>
          </p:cNvPr>
          <p:cNvGrpSpPr/>
          <p:nvPr/>
        </p:nvGrpSpPr>
        <p:grpSpPr>
          <a:xfrm>
            <a:off x="666286" y="1498463"/>
            <a:ext cx="5636109" cy="1296855"/>
            <a:chOff x="1725700" y="2900417"/>
            <a:chExt cx="5133121" cy="1244049"/>
          </a:xfrm>
        </p:grpSpPr>
        <p:grpSp>
          <p:nvGrpSpPr>
            <p:cNvPr id="149" name="Group 148">
              <a:extLst>
                <a:ext uri="{FF2B5EF4-FFF2-40B4-BE49-F238E27FC236}">
                  <a16:creationId xmlns:a16="http://schemas.microsoft.com/office/drawing/2014/main" id="{37B36740-B6AD-DC70-2AB7-658D50F78845}"/>
                </a:ext>
              </a:extLst>
            </p:cNvPr>
            <p:cNvGrpSpPr/>
            <p:nvPr/>
          </p:nvGrpSpPr>
          <p:grpSpPr>
            <a:xfrm>
              <a:off x="1725700" y="2900417"/>
              <a:ext cx="5133121" cy="704987"/>
              <a:chOff x="2510257" y="5084120"/>
              <a:chExt cx="10683854" cy="1859205"/>
            </a:xfrm>
          </p:grpSpPr>
          <p:grpSp>
            <p:nvGrpSpPr>
              <p:cNvPr id="150" name="Group 149">
                <a:extLst>
                  <a:ext uri="{FF2B5EF4-FFF2-40B4-BE49-F238E27FC236}">
                    <a16:creationId xmlns:a16="http://schemas.microsoft.com/office/drawing/2014/main" id="{C8FB9D9B-F3F4-67A4-5196-D4B17524959D}"/>
                  </a:ext>
                </a:extLst>
              </p:cNvPr>
              <p:cNvGrpSpPr/>
              <p:nvPr/>
            </p:nvGrpSpPr>
            <p:grpSpPr>
              <a:xfrm>
                <a:off x="2527660" y="6287087"/>
                <a:ext cx="10139788" cy="656238"/>
                <a:chOff x="2864924" y="5737738"/>
                <a:chExt cx="8343088" cy="282882"/>
              </a:xfr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31000">
                    <a:schemeClr val="accent1">
                      <a:lumMod val="45000"/>
                      <a:lumOff val="55000"/>
                    </a:schemeClr>
                  </a:gs>
                  <a:gs pos="63000">
                    <a:srgbClr val="00B0F0"/>
                  </a:gs>
                  <a:gs pos="100000">
                    <a:srgbClr val="2620B1"/>
                  </a:gs>
                </a:gsLst>
                <a:lin ang="0" scaled="1"/>
              </a:gradFill>
            </p:grpSpPr>
            <p:sp>
              <p:nvSpPr>
                <p:cNvPr id="166" name="Shape 9">
                  <a:extLst>
                    <a:ext uri="{FF2B5EF4-FFF2-40B4-BE49-F238E27FC236}">
                      <a16:creationId xmlns:a16="http://schemas.microsoft.com/office/drawing/2014/main" id="{A98B8F0F-4D2F-EC2B-B6D4-5D91D868E603}"/>
                    </a:ext>
                  </a:extLst>
                </p:cNvPr>
                <p:cNvSpPr/>
                <p:nvPr/>
              </p:nvSpPr>
              <p:spPr>
                <a:xfrm>
                  <a:off x="2864924" y="5818007"/>
                  <a:ext cx="8071128" cy="117507"/>
                </a:xfrm>
                <a:prstGeom prst="homePlate">
                  <a:avLst/>
                </a:prstGeom>
                <a:grpFill/>
                <a:ln/>
              </p:spPr>
              <p:txBody>
                <a:bodyPr/>
                <a:lstStyle/>
                <a:p>
                  <a:endParaRPr lang="en-GB" sz="650" dirty="0">
                    <a:solidFill>
                      <a:schemeClr val="bg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167" name="Triangle 166">
                  <a:extLst>
                    <a:ext uri="{FF2B5EF4-FFF2-40B4-BE49-F238E27FC236}">
                      <a16:creationId xmlns:a16="http://schemas.microsoft.com/office/drawing/2014/main" id="{1DA0551A-F306-DD52-5D15-92185465C006}"/>
                    </a:ext>
                  </a:extLst>
                </p:cNvPr>
                <p:cNvSpPr/>
                <p:nvPr/>
              </p:nvSpPr>
              <p:spPr>
                <a:xfrm rot="5400000">
                  <a:off x="10860161" y="5672769"/>
                  <a:ext cx="282882" cy="412820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65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B3CE6388-E05F-26CC-5899-4992E953B5C7}"/>
                  </a:ext>
                </a:extLst>
              </p:cNvPr>
              <p:cNvSpPr txBox="1"/>
              <p:nvPr/>
            </p:nvSpPr>
            <p:spPr>
              <a:xfrm>
                <a:off x="2510257" y="5089192"/>
                <a:ext cx="2792726" cy="1003023"/>
              </a:xfrm>
              <a:prstGeom prst="roundRect">
                <a:avLst>
                  <a:gd name="adj" fmla="val 9886"/>
                </a:avLst>
              </a:prstGeom>
              <a:solidFill>
                <a:srgbClr val="1D1499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900" b="1" dirty="0">
                    <a:solidFill>
                      <a:schemeClr val="bg1"/>
                    </a:solidFill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Weeks 1-2:</a:t>
                </a:r>
              </a:p>
              <a:p>
                <a:r>
                  <a:rPr lang="en-GB" sz="900" b="1" dirty="0">
                    <a:solidFill>
                      <a:schemeClr val="bg1"/>
                    </a:solidFill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Connect &amp; Discover</a:t>
                </a:r>
              </a:p>
            </p:txBody>
          </p:sp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58117786-2FBB-9E5F-EA95-A5E09EC9FD55}"/>
                  </a:ext>
                </a:extLst>
              </p:cNvPr>
              <p:cNvSpPr txBox="1"/>
              <p:nvPr/>
            </p:nvSpPr>
            <p:spPr>
              <a:xfrm>
                <a:off x="5800729" y="5091877"/>
                <a:ext cx="2792726" cy="1003023"/>
              </a:xfrm>
              <a:prstGeom prst="roundRect">
                <a:avLst>
                  <a:gd name="adj" fmla="val 9886"/>
                </a:avLst>
              </a:prstGeom>
              <a:solidFill>
                <a:srgbClr val="1D1499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900" b="1" dirty="0">
                    <a:solidFill>
                      <a:schemeClr val="bg1"/>
                    </a:solidFill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Weeks 3-4:</a:t>
                </a:r>
              </a:p>
              <a:p>
                <a:r>
                  <a:rPr lang="en-GB" sz="900" b="1" dirty="0">
                    <a:solidFill>
                      <a:schemeClr val="bg1"/>
                    </a:solidFill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Configure &amp; Insights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ADE4F29C-0007-3C41-EBB5-940CD48CE45A}"/>
                  </a:ext>
                </a:extLst>
              </p:cNvPr>
              <p:cNvSpPr txBox="1"/>
              <p:nvPr/>
            </p:nvSpPr>
            <p:spPr>
              <a:xfrm>
                <a:off x="9203649" y="5084120"/>
                <a:ext cx="3990462" cy="984686"/>
              </a:xfrm>
              <a:prstGeom prst="roundRect">
                <a:avLst>
                  <a:gd name="adj" fmla="val 6721"/>
                </a:avLst>
              </a:prstGeom>
              <a:solidFill>
                <a:srgbClr val="1D1499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900" b="1" dirty="0">
                    <a:solidFill>
                      <a:schemeClr val="bg1"/>
                    </a:solidFill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Weeks 5-6+:</a:t>
                </a:r>
              </a:p>
              <a:p>
                <a:r>
                  <a:rPr lang="en-GB" sz="900" b="1" dirty="0">
                    <a:solidFill>
                      <a:schemeClr val="bg1"/>
                    </a:solidFill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Handover &amp; Continuous Monitoring</a:t>
                </a:r>
              </a:p>
            </p:txBody>
          </p:sp>
        </p:grp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79F24CDE-B5C1-51CE-D87B-3D08EC38F639}"/>
                </a:ext>
              </a:extLst>
            </p:cNvPr>
            <p:cNvSpPr txBox="1"/>
            <p:nvPr/>
          </p:nvSpPr>
          <p:spPr>
            <a:xfrm>
              <a:off x="1725700" y="3635211"/>
              <a:ext cx="1326573" cy="5092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Clr>
                  <a:srgbClr val="1A2337"/>
                </a:buClr>
                <a:buSzPts val="1100"/>
              </a:pPr>
              <a:r>
                <a:rPr lang="en-US" sz="700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ERP event log extraction and data validation are performed to establish the initial process baseline.</a:t>
              </a:r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09A795D5-1A82-FC6A-1AD4-566BA3F93622}"/>
                </a:ext>
              </a:extLst>
            </p:cNvPr>
            <p:cNvSpPr txBox="1"/>
            <p:nvPr/>
          </p:nvSpPr>
          <p:spPr>
            <a:xfrm>
              <a:off x="3269873" y="3619859"/>
              <a:ext cx="1326573" cy="5092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Clr>
                  <a:srgbClr val="1A2337"/>
                </a:buClr>
                <a:buSzPts val="1100"/>
              </a:pPr>
              <a:r>
                <a:rPr lang="en-US" sz="700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KPIs are defined, the Al Co-pilot is activated for stakeholder review, and Exception Explorer goes live.</a:t>
              </a:r>
            </a:p>
          </p:txBody>
        </p:sp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DD4DE038-FC90-E885-BF87-A501479BDD0B}"/>
                </a:ext>
              </a:extLst>
            </p:cNvPr>
            <p:cNvSpPr txBox="1"/>
            <p:nvPr/>
          </p:nvSpPr>
          <p:spPr>
            <a:xfrm>
              <a:off x="4933999" y="3604678"/>
              <a:ext cx="1551256" cy="5092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Clr>
                  <a:srgbClr val="1A2337"/>
                </a:buClr>
                <a:buSzPts val="1100"/>
              </a:pPr>
              <a:r>
                <a:rPr lang="en-US" sz="700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Team training is completed and live automated alerts are published for ongoing autonomous execution and threshold tuning.</a:t>
              </a:r>
            </a:p>
          </p:txBody>
        </p:sp>
      </p:grpSp>
      <p:grpSp>
        <p:nvGrpSpPr>
          <p:cNvPr id="340" name="Group 339">
            <a:extLst>
              <a:ext uri="{FF2B5EF4-FFF2-40B4-BE49-F238E27FC236}">
                <a16:creationId xmlns:a16="http://schemas.microsoft.com/office/drawing/2014/main" id="{CE8D2413-99AD-DF06-00B9-2D37B12E503C}"/>
              </a:ext>
            </a:extLst>
          </p:cNvPr>
          <p:cNvGrpSpPr/>
          <p:nvPr/>
        </p:nvGrpSpPr>
        <p:grpSpPr>
          <a:xfrm>
            <a:off x="3630253" y="7949307"/>
            <a:ext cx="2551982" cy="638420"/>
            <a:chOff x="3864863" y="7801840"/>
            <a:chExt cx="3140903" cy="785747"/>
          </a:xfrm>
        </p:grpSpPr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F632225B-2126-1347-59DD-C0F4764A9F69}"/>
                </a:ext>
              </a:extLst>
            </p:cNvPr>
            <p:cNvSpPr txBox="1"/>
            <p:nvPr/>
          </p:nvSpPr>
          <p:spPr>
            <a:xfrm>
              <a:off x="3864863" y="7811044"/>
              <a:ext cx="1146477" cy="7765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n-GB" sz="500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Internal </a:t>
              </a:r>
            </a:p>
            <a:p>
              <a:pPr>
                <a:buNone/>
              </a:pPr>
              <a:r>
                <a:rPr lang="en-GB" sz="500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Auditors</a:t>
              </a:r>
            </a:p>
            <a:p>
              <a:pPr>
                <a:buNone/>
              </a:pPr>
              <a:r>
                <a:rPr lang="en-GB" sz="500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Use platform for</a:t>
              </a:r>
            </a:p>
            <a:p>
              <a:pPr>
                <a:buNone/>
              </a:pPr>
              <a:r>
                <a:rPr lang="en-GB" sz="500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continuous control monitoring, exception detection, and automated audit reporting.</a:t>
              </a:r>
            </a:p>
          </p:txBody>
        </p:sp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id="{4A0B719C-FE24-DE69-9342-1E3FF7B0820B}"/>
                </a:ext>
              </a:extLst>
            </p:cNvPr>
            <p:cNvSpPr txBox="1"/>
            <p:nvPr/>
          </p:nvSpPr>
          <p:spPr>
            <a:xfrm>
              <a:off x="4939766" y="7801840"/>
              <a:ext cx="1031761" cy="7765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n-GB" sz="500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Business Process Owners</a:t>
              </a:r>
            </a:p>
            <a:p>
              <a:pPr>
                <a:buNone/>
              </a:pPr>
              <a:r>
                <a:rPr lang="en-GB" sz="500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Leverage self-service dashboards and the AI Co-pilot for natural language investigation of process bottlenecks</a:t>
              </a:r>
            </a:p>
          </p:txBody>
        </p:sp>
        <p:sp>
          <p:nvSpPr>
            <p:cNvPr id="245" name="TextBox 244">
              <a:extLst>
                <a:ext uri="{FF2B5EF4-FFF2-40B4-BE49-F238E27FC236}">
                  <a16:creationId xmlns:a16="http://schemas.microsoft.com/office/drawing/2014/main" id="{49FB5604-963B-ABD0-6821-E30A67F4BE99}"/>
                </a:ext>
              </a:extLst>
            </p:cNvPr>
            <p:cNvSpPr txBox="1"/>
            <p:nvPr/>
          </p:nvSpPr>
          <p:spPr>
            <a:xfrm>
              <a:off x="5981465" y="7815420"/>
              <a:ext cx="1024301" cy="6818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n-GB" sz="500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CIOs &amp; Tech Leaders</a:t>
              </a:r>
            </a:p>
            <a:p>
              <a:pPr>
                <a:buNone/>
              </a:pPr>
              <a:r>
                <a:rPr lang="en-GB" sz="500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Manage the agent ecosystem layer to provide process context for broader enterprise Ai initiatives</a:t>
              </a:r>
            </a:p>
          </p:txBody>
        </p:sp>
      </p:grpSp>
      <p:sp>
        <p:nvSpPr>
          <p:cNvPr id="254" name="Shape 3">
            <a:extLst>
              <a:ext uri="{FF2B5EF4-FFF2-40B4-BE49-F238E27FC236}">
                <a16:creationId xmlns:a16="http://schemas.microsoft.com/office/drawing/2014/main" id="{AA90A68C-F4C6-0416-198F-5580B4972187}"/>
              </a:ext>
            </a:extLst>
          </p:cNvPr>
          <p:cNvSpPr/>
          <p:nvPr/>
        </p:nvSpPr>
        <p:spPr>
          <a:xfrm>
            <a:off x="447303" y="3571689"/>
            <a:ext cx="972298" cy="1056943"/>
          </a:xfrm>
          <a:prstGeom prst="roundRect">
            <a:avLst>
              <a:gd name="adj" fmla="val 5364"/>
            </a:avLst>
          </a:prstGeom>
          <a:noFill/>
          <a:ln w="9525">
            <a:solidFill>
              <a:schemeClr val="bg1"/>
            </a:solidFill>
            <a:prstDash val="solid"/>
          </a:ln>
        </p:spPr>
        <p:txBody>
          <a:bodyPr/>
          <a:lstStyle/>
          <a:p>
            <a:endParaRPr lang="en-US" sz="600">
              <a:latin typeface="Urbanist" panose="020B0A04040200000203" pitchFamily="34" charset="0"/>
              <a:ea typeface="Urbanist" panose="020B0A04040200000203" pitchFamily="34" charset="0"/>
              <a:cs typeface="Urbanist" panose="020B0A04040200000203" pitchFamily="34" charset="0"/>
            </a:endParaRPr>
          </a:p>
        </p:txBody>
      </p:sp>
      <p:sp>
        <p:nvSpPr>
          <p:cNvPr id="257" name="Text 6">
            <a:extLst>
              <a:ext uri="{FF2B5EF4-FFF2-40B4-BE49-F238E27FC236}">
                <a16:creationId xmlns:a16="http://schemas.microsoft.com/office/drawing/2014/main" id="{6A5853DF-59FA-DD2E-9E20-8F90D09E35A3}"/>
              </a:ext>
            </a:extLst>
          </p:cNvPr>
          <p:cNvSpPr/>
          <p:nvPr/>
        </p:nvSpPr>
        <p:spPr>
          <a:xfrm>
            <a:off x="515442" y="3624574"/>
            <a:ext cx="840080" cy="1610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endParaRPr lang="en-US" sz="600" dirty="0">
              <a:latin typeface="Urbanist" panose="020B0A04040200000203" pitchFamily="34" charset="0"/>
              <a:ea typeface="Urbanist" panose="020B0A04040200000203" pitchFamily="34" charset="0"/>
              <a:cs typeface="Urbanist" panose="020B0A0404020000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3AD086-B3C8-25CA-A9D5-30F832377724}"/>
              </a:ext>
            </a:extLst>
          </p:cNvPr>
          <p:cNvSpPr txBox="1"/>
          <p:nvPr/>
        </p:nvSpPr>
        <p:spPr>
          <a:xfrm>
            <a:off x="1484645" y="3549708"/>
            <a:ext cx="15602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1A2337"/>
              </a:buClr>
              <a:buSzPts val="1100"/>
            </a:pPr>
            <a:r>
              <a:rPr lang="en-US" sz="6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rPr>
              <a:t>1. Understand: </a:t>
            </a:r>
            <a:r>
              <a:rPr lang="en-US" sz="6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Reads live process signal vs. configured KPI thresholds to identify exceptions in real time</a:t>
            </a:r>
          </a:p>
        </p:txBody>
      </p:sp>
      <p:pic>
        <p:nvPicPr>
          <p:cNvPr id="44" name="Graphic 43" descr="Wireless router with solid fill">
            <a:extLst>
              <a:ext uri="{FF2B5EF4-FFF2-40B4-BE49-F238E27FC236}">
                <a16:creationId xmlns:a16="http://schemas.microsoft.com/office/drawing/2014/main" id="{453F6C4F-900F-2B76-A0BE-2536140DDF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53617" y="3838333"/>
            <a:ext cx="332604" cy="332604"/>
          </a:xfrm>
          <a:prstGeom prst="rect">
            <a:avLst/>
          </a:prstGeom>
        </p:spPr>
      </p:pic>
      <p:sp>
        <p:nvSpPr>
          <p:cNvPr id="333" name="TextBox 332">
            <a:extLst>
              <a:ext uri="{FF2B5EF4-FFF2-40B4-BE49-F238E27FC236}">
                <a16:creationId xmlns:a16="http://schemas.microsoft.com/office/drawing/2014/main" id="{4E374BA7-40DC-F261-D21B-17A66BECD8FC}"/>
              </a:ext>
            </a:extLst>
          </p:cNvPr>
          <p:cNvSpPr txBox="1"/>
          <p:nvPr/>
        </p:nvSpPr>
        <p:spPr>
          <a:xfrm>
            <a:off x="2245496" y="3162500"/>
            <a:ext cx="28408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THE AI AGENT LOOP (The Core Brain) </a:t>
            </a:r>
          </a:p>
        </p:txBody>
      </p:sp>
      <p:sp>
        <p:nvSpPr>
          <p:cNvPr id="346" name="TextBox 345">
            <a:extLst>
              <a:ext uri="{FF2B5EF4-FFF2-40B4-BE49-F238E27FC236}">
                <a16:creationId xmlns:a16="http://schemas.microsoft.com/office/drawing/2014/main" id="{63A74DBF-42FB-2BA6-7C9C-A6F17AA1B713}"/>
              </a:ext>
            </a:extLst>
          </p:cNvPr>
          <p:cNvSpPr txBox="1"/>
          <p:nvPr/>
        </p:nvSpPr>
        <p:spPr>
          <a:xfrm>
            <a:off x="120207" y="345552"/>
            <a:ext cx="54765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>
                <a:solidFill>
                  <a:schemeClr val="bg1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FUTUROOT: CCM - The Auditor’s Digital Twin (Technical Fact Sheet)</a:t>
            </a:r>
          </a:p>
          <a:p>
            <a:r>
              <a:rPr lang="en-GB" sz="650" i="1" dirty="0">
                <a:solidFill>
                  <a:srgbClr val="96DCF8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A concise technical overview of the platform's infrastructure, security, and autonomous capabilities for professional partners, bridging ERP data mining and automated action.</a:t>
            </a:r>
          </a:p>
        </p:txBody>
      </p:sp>
      <p:grpSp>
        <p:nvGrpSpPr>
          <p:cNvPr id="382" name="Group 381">
            <a:extLst>
              <a:ext uri="{FF2B5EF4-FFF2-40B4-BE49-F238E27FC236}">
                <a16:creationId xmlns:a16="http://schemas.microsoft.com/office/drawing/2014/main" id="{E8E57636-F05A-11EE-2CED-9A4FCD783ABA}"/>
              </a:ext>
            </a:extLst>
          </p:cNvPr>
          <p:cNvGrpSpPr/>
          <p:nvPr/>
        </p:nvGrpSpPr>
        <p:grpSpPr>
          <a:xfrm>
            <a:off x="4585136" y="902181"/>
            <a:ext cx="2126152" cy="445108"/>
            <a:chOff x="6209725" y="5864244"/>
            <a:chExt cx="4247451" cy="724292"/>
          </a:xfrm>
        </p:grpSpPr>
        <p:grpSp>
          <p:nvGrpSpPr>
            <p:cNvPr id="383" name="Group 115">
              <a:extLst>
                <a:ext uri="{FF2B5EF4-FFF2-40B4-BE49-F238E27FC236}">
                  <a16:creationId xmlns:a16="http://schemas.microsoft.com/office/drawing/2014/main" id="{BBBD59D6-841B-C69D-F92F-A60234A2056A}"/>
                </a:ext>
              </a:extLst>
            </p:cNvPr>
            <p:cNvGrpSpPr/>
            <p:nvPr/>
          </p:nvGrpSpPr>
          <p:grpSpPr>
            <a:xfrm rot="5400000">
              <a:off x="6702306" y="5398269"/>
              <a:ext cx="392778" cy="1324728"/>
              <a:chOff x="0" y="-57150"/>
              <a:chExt cx="164062" cy="585382"/>
            </a:xfrm>
          </p:grpSpPr>
          <p:sp>
            <p:nvSpPr>
              <p:cNvPr id="395" name="Freeform 116">
                <a:extLst>
                  <a:ext uri="{FF2B5EF4-FFF2-40B4-BE49-F238E27FC236}">
                    <a16:creationId xmlns:a16="http://schemas.microsoft.com/office/drawing/2014/main" id="{932A33A0-D227-38CE-164A-455DCF46D699}"/>
                  </a:ext>
                </a:extLst>
              </p:cNvPr>
              <p:cNvSpPr/>
              <p:nvPr/>
            </p:nvSpPr>
            <p:spPr>
              <a:xfrm>
                <a:off x="0" y="0"/>
                <a:ext cx="164062" cy="528232"/>
              </a:xfrm>
              <a:custGeom>
                <a:avLst/>
                <a:gdLst/>
                <a:ahLst/>
                <a:cxnLst/>
                <a:rect l="l" t="t" r="r" b="b"/>
                <a:pathLst>
                  <a:path w="164062" h="528232">
                    <a:moveTo>
                      <a:pt x="82031" y="0"/>
                    </a:moveTo>
                    <a:lnTo>
                      <a:pt x="82031" y="0"/>
                    </a:lnTo>
                    <a:cubicBezTo>
                      <a:pt x="127336" y="0"/>
                      <a:pt x="164062" y="36727"/>
                      <a:pt x="164062" y="82031"/>
                    </a:cubicBezTo>
                    <a:lnTo>
                      <a:pt x="164062" y="446201"/>
                    </a:lnTo>
                    <a:cubicBezTo>
                      <a:pt x="164062" y="491506"/>
                      <a:pt x="127336" y="528232"/>
                      <a:pt x="82031" y="528232"/>
                    </a:cubicBezTo>
                    <a:lnTo>
                      <a:pt x="82031" y="528232"/>
                    </a:lnTo>
                    <a:cubicBezTo>
                      <a:pt x="36727" y="528232"/>
                      <a:pt x="0" y="491506"/>
                      <a:pt x="0" y="446201"/>
                    </a:cubicBezTo>
                    <a:lnTo>
                      <a:pt x="0" y="82031"/>
                    </a:lnTo>
                    <a:cubicBezTo>
                      <a:pt x="0" y="36727"/>
                      <a:pt x="36727" y="0"/>
                      <a:pt x="82031" y="0"/>
                    </a:cubicBezTo>
                    <a:close/>
                  </a:path>
                </a:pathLst>
              </a:custGeom>
              <a:solidFill>
                <a:srgbClr val="00D28E"/>
              </a:solidFill>
            </p:spPr>
            <p:txBody>
              <a:bodyPr/>
              <a:lstStyle/>
              <a:p>
                <a:endParaRPr lang="en-US" sz="65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  <p:sp>
            <p:nvSpPr>
              <p:cNvPr id="396" name="TextBox 117">
                <a:extLst>
                  <a:ext uri="{FF2B5EF4-FFF2-40B4-BE49-F238E27FC236}">
                    <a16:creationId xmlns:a16="http://schemas.microsoft.com/office/drawing/2014/main" id="{E23D48C2-5750-8A3B-167C-3D706DE4AA30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164062" cy="585382"/>
              </a:xfrm>
              <a:prstGeom prst="rect">
                <a:avLst/>
              </a:prstGeom>
            </p:spPr>
            <p:txBody>
              <a:bodyPr lIns="23217" tIns="23217" rIns="23217" bIns="23217" rtlCol="0" anchor="ctr"/>
              <a:lstStyle/>
              <a:p>
                <a:pPr algn="ctr">
                  <a:lnSpc>
                    <a:spcPts val="1855"/>
                  </a:lnSpc>
                  <a:spcBef>
                    <a:spcPct val="0"/>
                  </a:spcBef>
                </a:pPr>
                <a:endParaRPr sz="65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</p:grpSp>
        <p:grpSp>
          <p:nvGrpSpPr>
            <p:cNvPr id="384" name="Group 115">
              <a:extLst>
                <a:ext uri="{FF2B5EF4-FFF2-40B4-BE49-F238E27FC236}">
                  <a16:creationId xmlns:a16="http://schemas.microsoft.com/office/drawing/2014/main" id="{C689B537-3CF1-C1E2-BED7-FF56D2D072D1}"/>
                </a:ext>
              </a:extLst>
            </p:cNvPr>
            <p:cNvGrpSpPr/>
            <p:nvPr/>
          </p:nvGrpSpPr>
          <p:grpSpPr>
            <a:xfrm rot="5400000">
              <a:off x="7933223" y="5578755"/>
              <a:ext cx="694834" cy="1324728"/>
              <a:chOff x="-126168" y="-57150"/>
              <a:chExt cx="290230" cy="585382"/>
            </a:xfrm>
          </p:grpSpPr>
          <p:sp>
            <p:nvSpPr>
              <p:cNvPr id="393" name="Freeform 116">
                <a:extLst>
                  <a:ext uri="{FF2B5EF4-FFF2-40B4-BE49-F238E27FC236}">
                    <a16:creationId xmlns:a16="http://schemas.microsoft.com/office/drawing/2014/main" id="{840D5149-8E08-5442-BA9B-09C0105667AB}"/>
                  </a:ext>
                </a:extLst>
              </p:cNvPr>
              <p:cNvSpPr/>
              <p:nvPr/>
            </p:nvSpPr>
            <p:spPr>
              <a:xfrm>
                <a:off x="-126168" y="-7079"/>
                <a:ext cx="164062" cy="528232"/>
              </a:xfrm>
              <a:custGeom>
                <a:avLst/>
                <a:gdLst/>
                <a:ahLst/>
                <a:cxnLst/>
                <a:rect l="l" t="t" r="r" b="b"/>
                <a:pathLst>
                  <a:path w="164062" h="528232">
                    <a:moveTo>
                      <a:pt x="82031" y="0"/>
                    </a:moveTo>
                    <a:lnTo>
                      <a:pt x="82031" y="0"/>
                    </a:lnTo>
                    <a:cubicBezTo>
                      <a:pt x="127336" y="0"/>
                      <a:pt x="164062" y="36727"/>
                      <a:pt x="164062" y="82031"/>
                    </a:cubicBezTo>
                    <a:lnTo>
                      <a:pt x="164062" y="446201"/>
                    </a:lnTo>
                    <a:cubicBezTo>
                      <a:pt x="164062" y="491506"/>
                      <a:pt x="127336" y="528232"/>
                      <a:pt x="82031" y="528232"/>
                    </a:cubicBezTo>
                    <a:lnTo>
                      <a:pt x="82031" y="528232"/>
                    </a:lnTo>
                    <a:cubicBezTo>
                      <a:pt x="36727" y="528232"/>
                      <a:pt x="0" y="491506"/>
                      <a:pt x="0" y="446201"/>
                    </a:cubicBezTo>
                    <a:lnTo>
                      <a:pt x="0" y="82031"/>
                    </a:lnTo>
                    <a:cubicBezTo>
                      <a:pt x="0" y="36727"/>
                      <a:pt x="36727" y="0"/>
                      <a:pt x="82031" y="0"/>
                    </a:cubicBezTo>
                    <a:close/>
                  </a:path>
                </a:pathLst>
              </a:custGeom>
              <a:solidFill>
                <a:srgbClr val="00D28E"/>
              </a:solidFill>
            </p:spPr>
            <p:txBody>
              <a:bodyPr/>
              <a:lstStyle/>
              <a:p>
                <a:endParaRPr lang="en-US" sz="65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  <p:sp>
            <p:nvSpPr>
              <p:cNvPr id="394" name="TextBox 117">
                <a:extLst>
                  <a:ext uri="{FF2B5EF4-FFF2-40B4-BE49-F238E27FC236}">
                    <a16:creationId xmlns:a16="http://schemas.microsoft.com/office/drawing/2014/main" id="{A0D2CAB8-6FA4-3393-9C25-EFCAB8A7C067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164062" cy="585382"/>
              </a:xfrm>
              <a:prstGeom prst="rect">
                <a:avLst/>
              </a:prstGeom>
            </p:spPr>
            <p:txBody>
              <a:bodyPr lIns="23217" tIns="23217" rIns="23217" bIns="23217" rtlCol="0" anchor="ctr"/>
              <a:lstStyle/>
              <a:p>
                <a:pPr algn="ctr">
                  <a:lnSpc>
                    <a:spcPts val="1855"/>
                  </a:lnSpc>
                  <a:spcBef>
                    <a:spcPct val="0"/>
                  </a:spcBef>
                </a:pPr>
                <a:endParaRPr sz="65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</p:grpSp>
        <p:grpSp>
          <p:nvGrpSpPr>
            <p:cNvPr id="385" name="Group 115">
              <a:extLst>
                <a:ext uri="{FF2B5EF4-FFF2-40B4-BE49-F238E27FC236}">
                  <a16:creationId xmlns:a16="http://schemas.microsoft.com/office/drawing/2014/main" id="{30993E0D-E3CB-8681-074D-CA33436D9EAF}"/>
                </a:ext>
              </a:extLst>
            </p:cNvPr>
            <p:cNvGrpSpPr/>
            <p:nvPr/>
          </p:nvGrpSpPr>
          <p:grpSpPr>
            <a:xfrm rot="5400000">
              <a:off x="9545565" y="5363178"/>
              <a:ext cx="410544" cy="1412678"/>
              <a:chOff x="0" y="-57150"/>
              <a:chExt cx="171483" cy="624247"/>
            </a:xfrm>
          </p:grpSpPr>
          <p:sp>
            <p:nvSpPr>
              <p:cNvPr id="391" name="Freeform 116">
                <a:extLst>
                  <a:ext uri="{FF2B5EF4-FFF2-40B4-BE49-F238E27FC236}">
                    <a16:creationId xmlns:a16="http://schemas.microsoft.com/office/drawing/2014/main" id="{8403EBFD-F740-92AC-CFDE-336C6F76D481}"/>
                  </a:ext>
                </a:extLst>
              </p:cNvPr>
              <p:cNvSpPr/>
              <p:nvPr/>
            </p:nvSpPr>
            <p:spPr>
              <a:xfrm>
                <a:off x="7421" y="38865"/>
                <a:ext cx="164062" cy="528232"/>
              </a:xfrm>
              <a:custGeom>
                <a:avLst/>
                <a:gdLst/>
                <a:ahLst/>
                <a:cxnLst/>
                <a:rect l="l" t="t" r="r" b="b"/>
                <a:pathLst>
                  <a:path w="164062" h="528232">
                    <a:moveTo>
                      <a:pt x="82031" y="0"/>
                    </a:moveTo>
                    <a:lnTo>
                      <a:pt x="82031" y="0"/>
                    </a:lnTo>
                    <a:cubicBezTo>
                      <a:pt x="127336" y="0"/>
                      <a:pt x="164062" y="36727"/>
                      <a:pt x="164062" y="82031"/>
                    </a:cubicBezTo>
                    <a:lnTo>
                      <a:pt x="164062" y="446201"/>
                    </a:lnTo>
                    <a:cubicBezTo>
                      <a:pt x="164062" y="491506"/>
                      <a:pt x="127336" y="528232"/>
                      <a:pt x="82031" y="528232"/>
                    </a:cubicBezTo>
                    <a:lnTo>
                      <a:pt x="82031" y="528232"/>
                    </a:lnTo>
                    <a:cubicBezTo>
                      <a:pt x="36727" y="528232"/>
                      <a:pt x="0" y="491506"/>
                      <a:pt x="0" y="446201"/>
                    </a:cubicBezTo>
                    <a:lnTo>
                      <a:pt x="0" y="82031"/>
                    </a:lnTo>
                    <a:cubicBezTo>
                      <a:pt x="0" y="36727"/>
                      <a:pt x="36727" y="0"/>
                      <a:pt x="82031" y="0"/>
                    </a:cubicBezTo>
                    <a:close/>
                  </a:path>
                </a:pathLst>
              </a:custGeom>
              <a:solidFill>
                <a:srgbClr val="00D28E"/>
              </a:solidFill>
            </p:spPr>
            <p:txBody>
              <a:bodyPr/>
              <a:lstStyle/>
              <a:p>
                <a:endParaRPr lang="en-US" sz="65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  <p:sp>
            <p:nvSpPr>
              <p:cNvPr id="392" name="TextBox 117">
                <a:extLst>
                  <a:ext uri="{FF2B5EF4-FFF2-40B4-BE49-F238E27FC236}">
                    <a16:creationId xmlns:a16="http://schemas.microsoft.com/office/drawing/2014/main" id="{A18C9336-4350-ADFB-EF27-848FBC2F6CF9}"/>
                  </a:ext>
                </a:extLst>
              </p:cNvPr>
              <p:cNvSpPr txBox="1"/>
              <p:nvPr/>
            </p:nvSpPr>
            <p:spPr>
              <a:xfrm>
                <a:off x="0" y="-57150"/>
                <a:ext cx="164062" cy="585382"/>
              </a:xfrm>
              <a:prstGeom prst="rect">
                <a:avLst/>
              </a:prstGeom>
            </p:spPr>
            <p:txBody>
              <a:bodyPr lIns="23217" tIns="23217" rIns="23217" bIns="23217" rtlCol="0" anchor="ctr"/>
              <a:lstStyle/>
              <a:p>
                <a:pPr algn="ctr">
                  <a:lnSpc>
                    <a:spcPts val="1855"/>
                  </a:lnSpc>
                  <a:spcBef>
                    <a:spcPct val="0"/>
                  </a:spcBef>
                </a:pPr>
                <a:endParaRPr sz="65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</p:grpSp>
        <p:sp>
          <p:nvSpPr>
            <p:cNvPr id="386" name="Rounded Rectangle 385">
              <a:extLst>
                <a:ext uri="{FF2B5EF4-FFF2-40B4-BE49-F238E27FC236}">
                  <a16:creationId xmlns:a16="http://schemas.microsoft.com/office/drawing/2014/main" id="{675269EA-884C-DDD0-4B0E-1278C1604F3A}"/>
                </a:ext>
              </a:extLst>
            </p:cNvPr>
            <p:cNvSpPr/>
            <p:nvPr/>
          </p:nvSpPr>
          <p:spPr>
            <a:xfrm>
              <a:off x="7297013" y="6046302"/>
              <a:ext cx="448118" cy="89505"/>
            </a:xfrm>
            <a:prstGeom prst="roundRect">
              <a:avLst>
                <a:gd name="adj" fmla="val 50000"/>
              </a:avLst>
            </a:prstGeom>
            <a:solidFill>
              <a:srgbClr val="672EB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5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387" name="TextBox 386">
              <a:extLst>
                <a:ext uri="{FF2B5EF4-FFF2-40B4-BE49-F238E27FC236}">
                  <a16:creationId xmlns:a16="http://schemas.microsoft.com/office/drawing/2014/main" id="{8571E208-77E2-A818-C23D-5BEA2D97EEDE}"/>
                </a:ext>
              </a:extLst>
            </p:cNvPr>
            <p:cNvSpPr txBox="1"/>
            <p:nvPr/>
          </p:nvSpPr>
          <p:spPr>
            <a:xfrm>
              <a:off x="6209725" y="5894361"/>
              <a:ext cx="1490969" cy="3130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50" b="1" dirty="0">
                  <a:solidFill>
                    <a:srgbClr val="FAFAFA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AI Powered</a:t>
              </a:r>
            </a:p>
          </p:txBody>
        </p:sp>
        <p:sp>
          <p:nvSpPr>
            <p:cNvPr id="388" name="TextBox 387">
              <a:extLst>
                <a:ext uri="{FF2B5EF4-FFF2-40B4-BE49-F238E27FC236}">
                  <a16:creationId xmlns:a16="http://schemas.microsoft.com/office/drawing/2014/main" id="{77ACD5BF-83CD-4505-1920-6BDD28B985B6}"/>
                </a:ext>
              </a:extLst>
            </p:cNvPr>
            <p:cNvSpPr txBox="1"/>
            <p:nvPr/>
          </p:nvSpPr>
          <p:spPr>
            <a:xfrm>
              <a:off x="7679168" y="5925706"/>
              <a:ext cx="1388065" cy="3130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50" b="1" dirty="0">
                  <a:solidFill>
                    <a:srgbClr val="FAFAFA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Real-Time</a:t>
              </a:r>
            </a:p>
          </p:txBody>
        </p:sp>
        <p:sp>
          <p:nvSpPr>
            <p:cNvPr id="389" name="TextBox 388">
              <a:extLst>
                <a:ext uri="{FF2B5EF4-FFF2-40B4-BE49-F238E27FC236}">
                  <a16:creationId xmlns:a16="http://schemas.microsoft.com/office/drawing/2014/main" id="{15B06A6D-0067-1820-9E85-9E1A5B45B57A}"/>
                </a:ext>
              </a:extLst>
            </p:cNvPr>
            <p:cNvSpPr txBox="1"/>
            <p:nvPr/>
          </p:nvSpPr>
          <p:spPr>
            <a:xfrm>
              <a:off x="8989976" y="5871007"/>
              <a:ext cx="1407123" cy="4032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556"/>
                </a:lnSpc>
              </a:pPr>
              <a:r>
                <a:rPr lang="en-US" sz="650" b="1" dirty="0">
                  <a:solidFill>
                    <a:srgbClr val="FAFAFA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Fully </a:t>
              </a:r>
            </a:p>
            <a:p>
              <a:pPr algn="ctr">
                <a:lnSpc>
                  <a:spcPts val="556"/>
                </a:lnSpc>
              </a:pPr>
              <a:r>
                <a:rPr lang="en-US" sz="650" b="1" dirty="0">
                  <a:solidFill>
                    <a:srgbClr val="FAFAFA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Integrated</a:t>
              </a:r>
            </a:p>
          </p:txBody>
        </p:sp>
        <p:sp>
          <p:nvSpPr>
            <p:cNvPr id="390" name="Rounded Rectangle 389">
              <a:extLst>
                <a:ext uri="{FF2B5EF4-FFF2-40B4-BE49-F238E27FC236}">
                  <a16:creationId xmlns:a16="http://schemas.microsoft.com/office/drawing/2014/main" id="{C2C4B783-AAC8-A43B-DAA6-30E53AAAA5A8}"/>
                </a:ext>
              </a:extLst>
            </p:cNvPr>
            <p:cNvSpPr/>
            <p:nvPr/>
          </p:nvSpPr>
          <p:spPr>
            <a:xfrm>
              <a:off x="8710174" y="6060153"/>
              <a:ext cx="448118" cy="89505"/>
            </a:xfrm>
            <a:prstGeom prst="roundRect">
              <a:avLst>
                <a:gd name="adj" fmla="val 50000"/>
              </a:avLst>
            </a:prstGeom>
            <a:solidFill>
              <a:srgbClr val="672EB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5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98C7F8A8-58D2-0B5C-EFF7-53F70D98545D}"/>
              </a:ext>
            </a:extLst>
          </p:cNvPr>
          <p:cNvSpPr/>
          <p:nvPr/>
        </p:nvSpPr>
        <p:spPr>
          <a:xfrm>
            <a:off x="338020" y="6419239"/>
            <a:ext cx="2960165" cy="1576547"/>
          </a:xfrm>
          <a:prstGeom prst="rect">
            <a:avLst/>
          </a:prstGeom>
          <a:solidFill>
            <a:schemeClr val="bg1"/>
          </a:solidFill>
          <a:ln>
            <a:solidFill>
              <a:srgbClr val="96DCF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4BFD181-2B1A-A0EB-CEDA-42285341F9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622091"/>
              </p:ext>
            </p:extLst>
          </p:nvPr>
        </p:nvGraphicFramePr>
        <p:xfrm>
          <a:off x="447303" y="6658366"/>
          <a:ext cx="2690717" cy="1306541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044797">
                  <a:extLst>
                    <a:ext uri="{9D8B030D-6E8A-4147-A177-3AD203B41FA5}">
                      <a16:colId xmlns:a16="http://schemas.microsoft.com/office/drawing/2014/main" val="285960697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6185420"/>
                    </a:ext>
                  </a:extLst>
                </a:gridCol>
              </a:tblGrid>
              <a:tr h="134924">
                <a:tc>
                  <a:txBody>
                    <a:bodyPr/>
                    <a:lstStyle/>
                    <a:p>
                      <a:r>
                        <a:rPr lang="en-GB" sz="500" b="1" kern="1200" dirty="0">
                          <a:solidFill>
                            <a:schemeClr val="bg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Process Category</a:t>
                      </a:r>
                    </a:p>
                  </a:txBody>
                  <a:tcPr marL="74295" marR="74295" marT="37148" marB="37148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D38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500" b="1" dirty="0">
                          <a:solidFill>
                            <a:schemeClr val="bg1"/>
                          </a:solidFill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Key Use Cases</a:t>
                      </a:r>
                    </a:p>
                  </a:txBody>
                  <a:tcPr marL="74295" marR="74295" marT="37148" marB="37148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1D3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662754"/>
                  </a:ext>
                </a:extLst>
              </a:tr>
              <a:tr h="323557">
                <a:tc>
                  <a:txBody>
                    <a:bodyPr/>
                    <a:lstStyle/>
                    <a:p>
                      <a:r>
                        <a:rPr lang="en-US" sz="500" b="1" dirty="0">
                          <a:solidFill>
                            <a:schemeClr val="tx1"/>
                          </a:solidFill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Finance &amp; Procurement</a:t>
                      </a:r>
                    </a:p>
                  </a:txBody>
                  <a:tcPr marL="74295" marR="74295" marT="37148" marB="37148">
                    <a:lnT w="12700" cmpd="sng">
                      <a:noFill/>
                    </a:lnT>
                    <a:solidFill>
                      <a:srgbClr val="96DCF8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Procure to Pay (P2P), Order to Cash (O2C), </a:t>
                      </a:r>
                    </a:p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Record to Report (R2R), Accounts Payable (AP)</a:t>
                      </a:r>
                    </a:p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Accounts Receivable (AR)</a:t>
                      </a:r>
                    </a:p>
                  </a:txBody>
                  <a:tcPr marL="74295" marR="74295" marT="37148" marB="37148">
                    <a:lnT w="12700" cmpd="sng">
                      <a:noFill/>
                    </a:lnT>
                    <a:solidFill>
                      <a:srgbClr val="96DCF8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126857"/>
                  </a:ext>
                </a:extLst>
              </a:tr>
              <a:tr h="203239">
                <a:tc>
                  <a:txBody>
                    <a:bodyPr/>
                    <a:lstStyle/>
                    <a:p>
                      <a:r>
                        <a:rPr lang="en-US" sz="500" b="1" dirty="0">
                          <a:solidFill>
                            <a:schemeClr val="tx1"/>
                          </a:solidFill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Operations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Inventory &amp; Warehouse Management</a:t>
                      </a:r>
                    </a:p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Plan to Produce (P2P+)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90670084"/>
                  </a:ext>
                </a:extLst>
              </a:tr>
              <a:tr h="212543">
                <a:tc>
                  <a:txBody>
                    <a:bodyPr/>
                    <a:lstStyle/>
                    <a:p>
                      <a:r>
                        <a:rPr lang="en-US" sz="500" b="1" dirty="0">
                          <a:solidFill>
                            <a:schemeClr val="tx1"/>
                          </a:solidFill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Audit &amp; Compliance</a:t>
                      </a:r>
                    </a:p>
                  </a:txBody>
                  <a:tcPr marL="74295" marR="74295" marT="37148" marB="37148">
                    <a:solidFill>
                      <a:srgbClr val="96DCF8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Continuous Controls Monitoring (CCM)</a:t>
                      </a:r>
                    </a:p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Segregation of Duties (</a:t>
                      </a:r>
                      <a:r>
                        <a:rPr lang="en-GB" sz="500" kern="1200" dirty="0" err="1">
                          <a:solidFill>
                            <a:schemeClr val="tx1"/>
                          </a:solidFill>
                          <a:effectLst/>
                          <a:latin typeface="Urbanist" panose="020B0A04040200000203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SoD</a:t>
                      </a:r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) detection, Goods x Practice (</a:t>
                      </a:r>
                      <a:r>
                        <a:rPr lang="en-GB" sz="500" kern="1200" dirty="0" err="1">
                          <a:solidFill>
                            <a:schemeClr val="tx1"/>
                          </a:solidFill>
                          <a:effectLst/>
                          <a:latin typeface="Urbanist" panose="020B0A04040200000203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Gxp</a:t>
                      </a:r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) and </a:t>
                      </a:r>
                      <a:r>
                        <a:rPr lang="en-US" sz="500" dirty="0">
                          <a:latin typeface="Urbanist" panose="020B0A04040200000203"/>
                        </a:rPr>
                        <a:t>Sarbanes-Oxley Act (SOX) Compliance Controls</a:t>
                      </a:r>
                      <a:endParaRPr lang="en-GB" sz="500" kern="1200" dirty="0">
                        <a:solidFill>
                          <a:schemeClr val="tx1"/>
                        </a:solidFill>
                        <a:effectLst/>
                        <a:latin typeface="Urbanist" panose="020B0A04040200000203"/>
                        <a:ea typeface="Urbanist" panose="020B0A04040200000203" pitchFamily="34" charset="0"/>
                        <a:cs typeface="Urbanist" panose="020B0A04040200000203" pitchFamily="34" charset="0"/>
                      </a:endParaRPr>
                    </a:p>
                  </a:txBody>
                  <a:tcPr marL="74295" marR="74295" marT="37148" marB="37148">
                    <a:solidFill>
                      <a:srgbClr val="96DCF8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853861"/>
                  </a:ext>
                </a:extLst>
              </a:tr>
              <a:tr h="271555">
                <a:tc>
                  <a:txBody>
                    <a:bodyPr/>
                    <a:lstStyle/>
                    <a:p>
                      <a:r>
                        <a:rPr lang="en-US" sz="500" b="1" dirty="0">
                          <a:solidFill>
                            <a:schemeClr val="tx1"/>
                          </a:solidFill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IT &amp; Strategy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S/4-HANA-Migration assurance</a:t>
                      </a:r>
                    </a:p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Bottleneck detection</a:t>
                      </a:r>
                    </a:p>
                    <a:p>
                      <a:r>
                        <a:rPr lang="en-GB" sz="500" kern="1200" dirty="0">
                          <a:solidFill>
                            <a:schemeClr val="tx1"/>
                          </a:solidFill>
                          <a:effectLst/>
                          <a:latin typeface="Urbanist" panose="020B0A04040200000203" pitchFamily="34" charset="0"/>
                          <a:ea typeface="Urbanist" panose="020B0A04040200000203" pitchFamily="34" charset="0"/>
                          <a:cs typeface="Urbanist" panose="020B0A04040200000203" pitchFamily="34" charset="0"/>
                        </a:rPr>
                        <a:t>Vendor performance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2263681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91E4EEB-B892-6B61-C238-5B5CBD57466D}"/>
              </a:ext>
            </a:extLst>
          </p:cNvPr>
          <p:cNvSpPr txBox="1"/>
          <p:nvPr/>
        </p:nvSpPr>
        <p:spPr>
          <a:xfrm>
            <a:off x="374251" y="6484468"/>
            <a:ext cx="147829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b="1" dirty="0">
                <a:solidFill>
                  <a:srgbClr val="262479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Business Use Cases &amp; Outcomes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46B6106-5796-1898-5736-10C6938CB0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6162" y="3957305"/>
            <a:ext cx="2288974" cy="144278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5B29127-DEE7-B235-5ACD-8008DE6A95F9}"/>
              </a:ext>
            </a:extLst>
          </p:cNvPr>
          <p:cNvSpPr/>
          <p:nvPr/>
        </p:nvSpPr>
        <p:spPr>
          <a:xfrm>
            <a:off x="3881476" y="5939020"/>
            <a:ext cx="2189943" cy="553998"/>
          </a:xfrm>
          <a:prstGeom prst="rect">
            <a:avLst/>
          </a:prstGeom>
          <a:solidFill>
            <a:srgbClr val="00C89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43" name="Group 342">
            <a:extLst>
              <a:ext uri="{FF2B5EF4-FFF2-40B4-BE49-F238E27FC236}">
                <a16:creationId xmlns:a16="http://schemas.microsoft.com/office/drawing/2014/main" id="{C3966027-D652-EC90-A39E-C3A15AE476FA}"/>
              </a:ext>
            </a:extLst>
          </p:cNvPr>
          <p:cNvGrpSpPr/>
          <p:nvPr/>
        </p:nvGrpSpPr>
        <p:grpSpPr>
          <a:xfrm>
            <a:off x="3904301" y="5973048"/>
            <a:ext cx="2514593" cy="600559"/>
            <a:chOff x="3340350" y="6523811"/>
            <a:chExt cx="2302434" cy="739148"/>
          </a:xfrm>
        </p:grpSpPr>
        <p:sp>
          <p:nvSpPr>
            <p:cNvPr id="331" name="TextBox 330">
              <a:extLst>
                <a:ext uri="{FF2B5EF4-FFF2-40B4-BE49-F238E27FC236}">
                  <a16:creationId xmlns:a16="http://schemas.microsoft.com/office/drawing/2014/main" id="{27152A4A-D2C2-2230-50EE-83F938012E61}"/>
                </a:ext>
              </a:extLst>
            </p:cNvPr>
            <p:cNvSpPr txBox="1"/>
            <p:nvPr/>
          </p:nvSpPr>
          <p:spPr>
            <a:xfrm>
              <a:off x="3340350" y="6523811"/>
              <a:ext cx="230243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>
                  <a:solidFill>
                    <a:srgbClr val="0B0959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Audit Co-pilot &amp; Auto Reporting</a:t>
              </a:r>
            </a:p>
          </p:txBody>
        </p:sp>
        <p:sp>
          <p:nvSpPr>
            <p:cNvPr id="342" name="TextBox 341">
              <a:extLst>
                <a:ext uri="{FF2B5EF4-FFF2-40B4-BE49-F238E27FC236}">
                  <a16:creationId xmlns:a16="http://schemas.microsoft.com/office/drawing/2014/main" id="{A6F13156-7BFE-72EF-6ADF-CD4D32BD5850}"/>
                </a:ext>
              </a:extLst>
            </p:cNvPr>
            <p:cNvSpPr txBox="1"/>
            <p:nvPr/>
          </p:nvSpPr>
          <p:spPr>
            <a:xfrm>
              <a:off x="3352843" y="6694757"/>
              <a:ext cx="1869758" cy="5682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600" dirty="0">
                  <a:solidFill>
                    <a:schemeClr val="bg1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Natural language interface to investigate data &amp; findings. AI summarizes evidence; automates reports  (pre-built templates) </a:t>
              </a:r>
            </a:p>
          </p:txBody>
        </p:sp>
      </p:grpSp>
      <p:sp>
        <p:nvSpPr>
          <p:cNvPr id="236" name="TextBox 235">
            <a:extLst>
              <a:ext uri="{FF2B5EF4-FFF2-40B4-BE49-F238E27FC236}">
                <a16:creationId xmlns:a16="http://schemas.microsoft.com/office/drawing/2014/main" id="{31D143A9-8876-9A59-BC92-D8B52FC18809}"/>
              </a:ext>
            </a:extLst>
          </p:cNvPr>
          <p:cNvSpPr txBox="1"/>
          <p:nvPr/>
        </p:nvSpPr>
        <p:spPr>
          <a:xfrm>
            <a:off x="2561661" y="1101402"/>
            <a:ext cx="1757976" cy="217432"/>
          </a:xfrm>
          <a:prstGeom prst="rect">
            <a:avLst/>
          </a:prstGeom>
          <a:solidFill>
            <a:srgbClr val="01D38E"/>
          </a:solidFill>
        </p:spPr>
        <p:txBody>
          <a:bodyPr wrap="square" rtlCol="0">
            <a:spAutoFit/>
          </a:bodyPr>
          <a:lstStyle/>
          <a:p>
            <a:r>
              <a:rPr lang="en-US" sz="813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Rapid Deployment Methodology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0D12D5BD-02F9-3653-C34B-D88D6E2E5E33}"/>
              </a:ext>
            </a:extLst>
          </p:cNvPr>
          <p:cNvSpPr/>
          <p:nvPr/>
        </p:nvSpPr>
        <p:spPr>
          <a:xfrm>
            <a:off x="2719845" y="3898090"/>
            <a:ext cx="332604" cy="3400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23" dirty="0">
              <a:solidFill>
                <a:schemeClr val="tx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9DE899-8CEB-518A-BF50-1568716DB8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6713" y="3912308"/>
            <a:ext cx="236558" cy="300766"/>
          </a:xfrm>
          <a:prstGeom prst="rect">
            <a:avLst/>
          </a:prstGeom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3B0A01C7-FAD0-D14E-BD72-0644264F12D2}"/>
              </a:ext>
            </a:extLst>
          </p:cNvPr>
          <p:cNvSpPr/>
          <p:nvPr/>
        </p:nvSpPr>
        <p:spPr>
          <a:xfrm>
            <a:off x="3781363" y="3830895"/>
            <a:ext cx="332604" cy="3400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23" dirty="0">
              <a:solidFill>
                <a:schemeClr val="tx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04189D2-8F82-50A4-D36A-950D42B65360}"/>
              </a:ext>
            </a:extLst>
          </p:cNvPr>
          <p:cNvSpPr/>
          <p:nvPr/>
        </p:nvSpPr>
        <p:spPr>
          <a:xfrm>
            <a:off x="4450469" y="4496181"/>
            <a:ext cx="332604" cy="3400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23" dirty="0">
              <a:solidFill>
                <a:schemeClr val="tx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4B5C6AD-819A-BBD5-2FE1-02FBE727BE37}"/>
              </a:ext>
            </a:extLst>
          </p:cNvPr>
          <p:cNvSpPr/>
          <p:nvPr/>
        </p:nvSpPr>
        <p:spPr>
          <a:xfrm>
            <a:off x="2212345" y="4493933"/>
            <a:ext cx="332604" cy="3400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23" dirty="0">
              <a:solidFill>
                <a:schemeClr val="tx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A8FEF4E9-9F12-2351-3C06-FEE0C82C76DD}"/>
              </a:ext>
            </a:extLst>
          </p:cNvPr>
          <p:cNvSpPr/>
          <p:nvPr/>
        </p:nvSpPr>
        <p:spPr>
          <a:xfrm>
            <a:off x="2753617" y="5134805"/>
            <a:ext cx="332604" cy="3400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23" dirty="0">
              <a:solidFill>
                <a:schemeClr val="tx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2D159A6-08DA-4D51-7278-3E61B6379725}"/>
              </a:ext>
            </a:extLst>
          </p:cNvPr>
          <p:cNvSpPr/>
          <p:nvPr/>
        </p:nvSpPr>
        <p:spPr>
          <a:xfrm>
            <a:off x="3821234" y="5111628"/>
            <a:ext cx="332604" cy="3400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23" dirty="0">
              <a:solidFill>
                <a:schemeClr val="tx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23C91C0F-2488-AABC-7637-32D8D70701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5496" y="4515384"/>
            <a:ext cx="266302" cy="34071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9B6F73A-0AB0-F94E-A0AC-A99EFC48765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09007" y="5211704"/>
            <a:ext cx="209394" cy="16898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0083AC0-33D7-B92C-B1E7-EEACC6BBFE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50469" y="4430581"/>
            <a:ext cx="361303" cy="46166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2DD53CC3-15A6-5AB5-E8A4-BBE5F7CE436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86152" y="5153550"/>
            <a:ext cx="259609" cy="239639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56F4E831-51F3-C98C-E89B-480FC602AD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21234" y="3957305"/>
            <a:ext cx="220910" cy="156775"/>
          </a:xfrm>
          <a:prstGeom prst="rect">
            <a:avLst/>
          </a:prstGeom>
        </p:spPr>
      </p:pic>
      <p:sp>
        <p:nvSpPr>
          <p:cNvPr id="317" name="TextBox 316">
            <a:extLst>
              <a:ext uri="{FF2B5EF4-FFF2-40B4-BE49-F238E27FC236}">
                <a16:creationId xmlns:a16="http://schemas.microsoft.com/office/drawing/2014/main" id="{68F54AAB-0BCC-4102-7B3F-1EF6A3100C77}"/>
              </a:ext>
            </a:extLst>
          </p:cNvPr>
          <p:cNvSpPr txBox="1"/>
          <p:nvPr/>
        </p:nvSpPr>
        <p:spPr>
          <a:xfrm>
            <a:off x="2714970" y="4503238"/>
            <a:ext cx="596759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5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ADAPT:</a:t>
            </a:r>
          </a:p>
          <a:p>
            <a:pPr algn="ctr">
              <a:buNone/>
            </a:pPr>
            <a:r>
              <a:rPr lang="en-GB" sz="5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Pattern Tracking</a:t>
            </a:r>
          </a:p>
        </p:txBody>
      </p:sp>
      <p:sp>
        <p:nvSpPr>
          <p:cNvPr id="320" name="TextBox 319">
            <a:extLst>
              <a:ext uri="{FF2B5EF4-FFF2-40B4-BE49-F238E27FC236}">
                <a16:creationId xmlns:a16="http://schemas.microsoft.com/office/drawing/2014/main" id="{5CE2A80D-7B72-89D5-921E-FC8F6389FE53}"/>
              </a:ext>
            </a:extLst>
          </p:cNvPr>
          <p:cNvSpPr txBox="1"/>
          <p:nvPr/>
        </p:nvSpPr>
        <p:spPr>
          <a:xfrm>
            <a:off x="3574735" y="4501853"/>
            <a:ext cx="68642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5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The Al Agent Loop (The Core Engine)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4B6CBF2-C1A0-8435-6345-5AB10CEDAD7F}"/>
              </a:ext>
            </a:extLst>
          </p:cNvPr>
          <p:cNvSpPr/>
          <p:nvPr/>
        </p:nvSpPr>
        <p:spPr>
          <a:xfrm>
            <a:off x="3486523" y="7249073"/>
            <a:ext cx="2733779" cy="1401911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8282906-71B1-7D3A-A21C-40C160C01CFD}"/>
              </a:ext>
            </a:extLst>
          </p:cNvPr>
          <p:cNvSpPr txBox="1"/>
          <p:nvPr/>
        </p:nvSpPr>
        <p:spPr>
          <a:xfrm>
            <a:off x="3593412" y="7369348"/>
            <a:ext cx="112723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b="1" dirty="0">
                <a:solidFill>
                  <a:srgbClr val="262479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Target Users and Roles</a:t>
            </a:r>
          </a:p>
        </p:txBody>
      </p: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03664816-E532-EA7F-C27E-C9099AFCB4E2}"/>
              </a:ext>
            </a:extLst>
          </p:cNvPr>
          <p:cNvGrpSpPr/>
          <p:nvPr/>
        </p:nvGrpSpPr>
        <p:grpSpPr>
          <a:xfrm>
            <a:off x="413915" y="4081126"/>
            <a:ext cx="1005505" cy="1154826"/>
            <a:chOff x="533190" y="4035844"/>
            <a:chExt cx="1005505" cy="1154826"/>
          </a:xfrm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70D18410-7D0B-BD34-2149-6B840413F1B0}"/>
                </a:ext>
              </a:extLst>
            </p:cNvPr>
            <p:cNvSpPr/>
            <p:nvPr/>
          </p:nvSpPr>
          <p:spPr>
            <a:xfrm>
              <a:off x="545380" y="4058476"/>
              <a:ext cx="928397" cy="1075293"/>
            </a:xfrm>
            <a:prstGeom prst="rect">
              <a:avLst/>
            </a:prstGeom>
            <a:noFill/>
            <a:ln>
              <a:solidFill>
                <a:srgbClr val="96DCF8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aseline="-25000" dirty="0">
                <a:solidFill>
                  <a:schemeClr val="bg1"/>
                </a:solidFill>
              </a:endParaRPr>
            </a:p>
          </p:txBody>
        </p: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138C5781-2D99-4C71-C6F9-9C7780FFEABF}"/>
                </a:ext>
              </a:extLst>
            </p:cNvPr>
            <p:cNvGrpSpPr/>
            <p:nvPr/>
          </p:nvGrpSpPr>
          <p:grpSpPr>
            <a:xfrm>
              <a:off x="533190" y="4035844"/>
              <a:ext cx="1005505" cy="1154826"/>
              <a:chOff x="533190" y="4035844"/>
              <a:chExt cx="1005505" cy="1154826"/>
            </a:xfrm>
          </p:grpSpPr>
          <p:sp>
            <p:nvSpPr>
              <p:cNvPr id="259" name="Text 8">
                <a:extLst>
                  <a:ext uri="{FF2B5EF4-FFF2-40B4-BE49-F238E27FC236}">
                    <a16:creationId xmlns:a16="http://schemas.microsoft.com/office/drawing/2014/main" id="{CD61EE3C-95B0-14BF-1F82-BAF39C6372EA}"/>
                  </a:ext>
                </a:extLst>
              </p:cNvPr>
              <p:cNvSpPr/>
              <p:nvPr/>
            </p:nvSpPr>
            <p:spPr>
              <a:xfrm>
                <a:off x="594775" y="4330151"/>
                <a:ext cx="943920" cy="598185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130592" indent="-130592">
                  <a:lnSpc>
                    <a:spcPts val="749"/>
                  </a:lnSpc>
                  <a:buClr>
                    <a:srgbClr val="2E0483"/>
                  </a:buClr>
                  <a:buFont typeface="Arial" panose="020B0604020202020204" pitchFamily="34" charset="0"/>
                  <a:buChar char="•"/>
                </a:pPr>
                <a:r>
                  <a:rPr lang="en-US" sz="500" dirty="0"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SAP (ECC &amp; S4/HANA)</a:t>
                </a:r>
              </a:p>
              <a:p>
                <a:pPr marL="130592" indent="-130592">
                  <a:lnSpc>
                    <a:spcPts val="749"/>
                  </a:lnSpc>
                  <a:buClr>
                    <a:srgbClr val="2E0483"/>
                  </a:buClr>
                  <a:buFont typeface="Arial" panose="020B0604020202020204" pitchFamily="34" charset="0"/>
                  <a:buChar char="•"/>
                </a:pPr>
                <a:r>
                  <a:rPr lang="en-US" sz="500" dirty="0"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Oracle</a:t>
                </a:r>
              </a:p>
              <a:p>
                <a:pPr marL="130592" indent="-130592">
                  <a:lnSpc>
                    <a:spcPts val="749"/>
                  </a:lnSpc>
                  <a:buClr>
                    <a:srgbClr val="2E0483"/>
                  </a:buClr>
                  <a:buFont typeface="Arial" panose="020B0604020202020204" pitchFamily="34" charset="0"/>
                  <a:buChar char="•"/>
                </a:pPr>
                <a:r>
                  <a:rPr lang="en-US" sz="500" dirty="0"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MySQL</a:t>
                </a:r>
              </a:p>
              <a:p>
                <a:pPr marL="130592" indent="-130592">
                  <a:lnSpc>
                    <a:spcPts val="749"/>
                  </a:lnSpc>
                  <a:buClr>
                    <a:srgbClr val="2E0483"/>
                  </a:buClr>
                  <a:buFont typeface="Arial" panose="020B0604020202020204" pitchFamily="34" charset="0"/>
                  <a:buChar char="•"/>
                </a:pPr>
                <a:r>
                  <a:rPr lang="en-US" sz="500" dirty="0"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Post GRE SQL</a:t>
                </a:r>
              </a:p>
              <a:p>
                <a:pPr marL="130592" indent="-130592">
                  <a:lnSpc>
                    <a:spcPts val="749"/>
                  </a:lnSpc>
                  <a:buClr>
                    <a:srgbClr val="2E0483"/>
                  </a:buClr>
                  <a:buFont typeface="Arial" panose="020B0604020202020204" pitchFamily="34" charset="0"/>
                  <a:buChar char="•"/>
                </a:pPr>
                <a:r>
                  <a:rPr lang="en-US" sz="500" dirty="0"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HTTP REST</a:t>
                </a:r>
              </a:p>
              <a:p>
                <a:pPr marL="130592" indent="-130592">
                  <a:lnSpc>
                    <a:spcPts val="749"/>
                  </a:lnSpc>
                  <a:buClr>
                    <a:srgbClr val="2E0483"/>
                  </a:buClr>
                  <a:buFont typeface="Arial" panose="020B0604020202020204" pitchFamily="34" charset="0"/>
                  <a:buChar char="•"/>
                </a:pPr>
                <a:r>
                  <a:rPr lang="en-US" sz="500" dirty="0"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SAP Data APIs</a:t>
                </a:r>
              </a:p>
            </p:txBody>
          </p:sp>
          <p:sp>
            <p:nvSpPr>
              <p:cNvPr id="128" name="Shape 5">
                <a:extLst>
                  <a:ext uri="{FF2B5EF4-FFF2-40B4-BE49-F238E27FC236}">
                    <a16:creationId xmlns:a16="http://schemas.microsoft.com/office/drawing/2014/main" id="{D4037C0E-F8D4-A925-1824-41DDF43A43EE}"/>
                  </a:ext>
                </a:extLst>
              </p:cNvPr>
              <p:cNvSpPr/>
              <p:nvPr/>
            </p:nvSpPr>
            <p:spPr>
              <a:xfrm>
                <a:off x="533190" y="4035844"/>
                <a:ext cx="961972" cy="201080"/>
              </a:xfrm>
              <a:prstGeom prst="rect">
                <a:avLst/>
              </a:prstGeom>
              <a:solidFill>
                <a:srgbClr val="262479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r>
                  <a:rPr lang="en-US" sz="600" b="1" dirty="0">
                    <a:solidFill>
                      <a:schemeClr val="bg1"/>
                    </a:solidFill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Ingests Data from</a:t>
                </a:r>
              </a:p>
              <a:p>
                <a:endParaRPr lang="en-US" sz="600" b="1" dirty="0">
                  <a:solidFill>
                    <a:schemeClr val="bg1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  <p:sp>
            <p:nvSpPr>
              <p:cNvPr id="258" name="Shape 9">
                <a:extLst>
                  <a:ext uri="{FF2B5EF4-FFF2-40B4-BE49-F238E27FC236}">
                    <a16:creationId xmlns:a16="http://schemas.microsoft.com/office/drawing/2014/main" id="{EE885744-5AA5-6A48-E93C-1DDFC9CA9A3A}"/>
                  </a:ext>
                </a:extLst>
              </p:cNvPr>
              <p:cNvSpPr/>
              <p:nvPr/>
            </p:nvSpPr>
            <p:spPr>
              <a:xfrm>
                <a:off x="564721" y="4980883"/>
                <a:ext cx="928396" cy="204438"/>
              </a:xfrm>
              <a:prstGeom prst="roundRect">
                <a:avLst>
                  <a:gd name="adj" fmla="val 9688"/>
                </a:avLst>
              </a:prstGeom>
              <a:solidFill>
                <a:srgbClr val="96DCF8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endParaRPr lang="en-US" sz="60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  <p:sp>
            <p:nvSpPr>
              <p:cNvPr id="255" name="Shape 4">
                <a:extLst>
                  <a:ext uri="{FF2B5EF4-FFF2-40B4-BE49-F238E27FC236}">
                    <a16:creationId xmlns:a16="http://schemas.microsoft.com/office/drawing/2014/main" id="{7A6BF4C0-0F54-2F92-6851-B57F91FB7841}"/>
                  </a:ext>
                </a:extLst>
              </p:cNvPr>
              <p:cNvSpPr/>
              <p:nvPr/>
            </p:nvSpPr>
            <p:spPr>
              <a:xfrm>
                <a:off x="535886" y="4103107"/>
                <a:ext cx="46784" cy="1082213"/>
              </a:xfrm>
              <a:prstGeom prst="rect">
                <a:avLst/>
              </a:prstGeom>
              <a:solidFill>
                <a:srgbClr val="262479"/>
              </a:solidFill>
              <a:ln w="12700">
                <a:noFill/>
                <a:prstDash val="solid"/>
              </a:ln>
            </p:spPr>
            <p:txBody>
              <a:bodyPr/>
              <a:lstStyle/>
              <a:p>
                <a:endParaRPr lang="en-US" sz="60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endParaRPr>
              </a:p>
            </p:txBody>
          </p:sp>
          <p:sp>
            <p:nvSpPr>
              <p:cNvPr id="260" name="Text 10">
                <a:extLst>
                  <a:ext uri="{FF2B5EF4-FFF2-40B4-BE49-F238E27FC236}">
                    <a16:creationId xmlns:a16="http://schemas.microsoft.com/office/drawing/2014/main" id="{D55596A7-A000-FCB1-7FD0-2E0DDB9FFAD1}"/>
                  </a:ext>
                </a:extLst>
              </p:cNvPr>
              <p:cNvSpPr/>
              <p:nvPr/>
            </p:nvSpPr>
            <p:spPr>
              <a:xfrm>
                <a:off x="595565" y="4987237"/>
                <a:ext cx="925829" cy="203433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ctr"/>
              <a:lstStyle/>
              <a:p>
                <a:r>
                  <a:rPr lang="en-US" sz="400" b="1" dirty="0">
                    <a:latin typeface="Urbanist" panose="020B0A04040200000203" pitchFamily="34" charset="0"/>
                    <a:ea typeface="Urbanist" panose="020B0A04040200000203" pitchFamily="34" charset="0"/>
                    <a:cs typeface="Urbanist" panose="020B0A04040200000203" pitchFamily="34" charset="0"/>
                  </a:rPr>
                  <a:t>▸INBOUND DATA INTEGRATION</a:t>
                </a:r>
              </a:p>
            </p:txBody>
          </p:sp>
        </p:grpSp>
      </p:grpSp>
      <p:sp>
        <p:nvSpPr>
          <p:cNvPr id="129" name="Text 8">
            <a:extLst>
              <a:ext uri="{FF2B5EF4-FFF2-40B4-BE49-F238E27FC236}">
                <a16:creationId xmlns:a16="http://schemas.microsoft.com/office/drawing/2014/main" id="{BFB994F9-72DE-9E51-7E77-E2D56DD9A026}"/>
              </a:ext>
            </a:extLst>
          </p:cNvPr>
          <p:cNvSpPr/>
          <p:nvPr/>
        </p:nvSpPr>
        <p:spPr>
          <a:xfrm>
            <a:off x="5652493" y="4313643"/>
            <a:ext cx="696719" cy="5981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30592" indent="-130592">
              <a:lnSpc>
                <a:spcPts val="749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r>
              <a:rPr lang="en-US" sz="5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ServiceNow</a:t>
            </a:r>
          </a:p>
          <a:p>
            <a:pPr marL="130592" indent="-130592">
              <a:lnSpc>
                <a:spcPts val="749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r>
              <a:rPr lang="en-US" sz="5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Jira</a:t>
            </a:r>
          </a:p>
          <a:p>
            <a:pPr marL="130592" indent="-130592">
              <a:lnSpc>
                <a:spcPts val="749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r>
              <a:rPr lang="en-US" sz="5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MS Teams</a:t>
            </a:r>
          </a:p>
          <a:p>
            <a:pPr marL="130592" indent="-130592">
              <a:lnSpc>
                <a:spcPts val="749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r>
              <a:rPr lang="en-US" sz="5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Email Agents</a:t>
            </a:r>
          </a:p>
          <a:p>
            <a:pPr marL="130592" indent="-130592">
              <a:lnSpc>
                <a:spcPts val="749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r>
              <a:rPr lang="en-US" sz="5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SAP API</a:t>
            </a:r>
          </a:p>
          <a:p>
            <a:pPr marL="130592" indent="-130592">
              <a:lnSpc>
                <a:spcPts val="749"/>
              </a:lnSpc>
              <a:buClr>
                <a:srgbClr val="2E0483"/>
              </a:buClr>
              <a:buFont typeface="Arial" panose="020B0604020202020204" pitchFamily="34" charset="0"/>
              <a:buChar char="•"/>
            </a:pPr>
            <a:r>
              <a:rPr lang="en-US" sz="500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CRM</a:t>
            </a: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41D4446C-B945-F7F8-6745-EBEDA5693B90}"/>
              </a:ext>
            </a:extLst>
          </p:cNvPr>
          <p:cNvSpPr/>
          <p:nvPr/>
        </p:nvSpPr>
        <p:spPr>
          <a:xfrm>
            <a:off x="5532809" y="4048834"/>
            <a:ext cx="928397" cy="1075293"/>
          </a:xfrm>
          <a:prstGeom prst="rect">
            <a:avLst/>
          </a:prstGeom>
          <a:noFill/>
          <a:ln>
            <a:solidFill>
              <a:srgbClr val="96DCF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 dirty="0">
              <a:solidFill>
                <a:schemeClr val="bg1"/>
              </a:solidFill>
            </a:endParaRPr>
          </a:p>
        </p:txBody>
      </p:sp>
      <p:sp>
        <p:nvSpPr>
          <p:cNvPr id="131" name="Shape 5">
            <a:extLst>
              <a:ext uri="{FF2B5EF4-FFF2-40B4-BE49-F238E27FC236}">
                <a16:creationId xmlns:a16="http://schemas.microsoft.com/office/drawing/2014/main" id="{66E60ACC-8967-F4D5-DB8A-161FB5BFD1E1}"/>
              </a:ext>
            </a:extLst>
          </p:cNvPr>
          <p:cNvSpPr/>
          <p:nvPr/>
        </p:nvSpPr>
        <p:spPr>
          <a:xfrm>
            <a:off x="5520619" y="4026202"/>
            <a:ext cx="961972" cy="201080"/>
          </a:xfrm>
          <a:prstGeom prst="rect">
            <a:avLst/>
          </a:prstGeom>
          <a:solidFill>
            <a:srgbClr val="262479"/>
          </a:solidFill>
          <a:ln w="12700">
            <a:noFill/>
            <a:prstDash val="solid"/>
          </a:ln>
        </p:spPr>
        <p:txBody>
          <a:bodyPr/>
          <a:lstStyle/>
          <a:p>
            <a:r>
              <a:rPr lang="en-US" sz="600" b="1" dirty="0">
                <a:solidFill>
                  <a:schemeClr val="bg1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Triggers Action via</a:t>
            </a:r>
          </a:p>
          <a:p>
            <a:endParaRPr lang="en-US" sz="600" b="1" dirty="0">
              <a:solidFill>
                <a:schemeClr val="bg1"/>
              </a:solidFill>
              <a:latin typeface="Urbanist" panose="020B0A04040200000203" pitchFamily="34" charset="0"/>
              <a:ea typeface="Urbanist" panose="020B0A04040200000203" pitchFamily="34" charset="0"/>
              <a:cs typeface="Urbanist" panose="020B0A04040200000203" pitchFamily="34" charset="0"/>
            </a:endParaRPr>
          </a:p>
        </p:txBody>
      </p:sp>
      <p:sp>
        <p:nvSpPr>
          <p:cNvPr id="132" name="Shape 9">
            <a:extLst>
              <a:ext uri="{FF2B5EF4-FFF2-40B4-BE49-F238E27FC236}">
                <a16:creationId xmlns:a16="http://schemas.microsoft.com/office/drawing/2014/main" id="{97E393B6-3E89-676A-695A-F951B17AECE1}"/>
              </a:ext>
            </a:extLst>
          </p:cNvPr>
          <p:cNvSpPr/>
          <p:nvPr/>
        </p:nvSpPr>
        <p:spPr>
          <a:xfrm>
            <a:off x="5552150" y="4971241"/>
            <a:ext cx="928396" cy="204438"/>
          </a:xfrm>
          <a:prstGeom prst="roundRect">
            <a:avLst>
              <a:gd name="adj" fmla="val 9688"/>
            </a:avLst>
          </a:prstGeom>
          <a:solidFill>
            <a:srgbClr val="96DCF8"/>
          </a:solidFill>
          <a:ln w="12700">
            <a:noFill/>
            <a:prstDash val="solid"/>
          </a:ln>
        </p:spPr>
        <p:txBody>
          <a:bodyPr/>
          <a:lstStyle/>
          <a:p>
            <a:endParaRPr lang="en-US" sz="600">
              <a:latin typeface="Urbanist" panose="020B0A04040200000203" pitchFamily="34" charset="0"/>
              <a:ea typeface="Urbanist" panose="020B0A04040200000203" pitchFamily="34" charset="0"/>
              <a:cs typeface="Urbanist" panose="020B0A04040200000203" pitchFamily="34" charset="0"/>
            </a:endParaRPr>
          </a:p>
        </p:txBody>
      </p:sp>
      <p:sp>
        <p:nvSpPr>
          <p:cNvPr id="133" name="Shape 4">
            <a:extLst>
              <a:ext uri="{FF2B5EF4-FFF2-40B4-BE49-F238E27FC236}">
                <a16:creationId xmlns:a16="http://schemas.microsoft.com/office/drawing/2014/main" id="{F5E59B65-847B-DBFD-68B3-767429E5EE55}"/>
              </a:ext>
            </a:extLst>
          </p:cNvPr>
          <p:cNvSpPr/>
          <p:nvPr/>
        </p:nvSpPr>
        <p:spPr>
          <a:xfrm>
            <a:off x="5523315" y="4093465"/>
            <a:ext cx="46784" cy="1082213"/>
          </a:xfrm>
          <a:prstGeom prst="rect">
            <a:avLst/>
          </a:prstGeom>
          <a:solidFill>
            <a:srgbClr val="262479"/>
          </a:solidFill>
          <a:ln w="12700">
            <a:noFill/>
            <a:prstDash val="solid"/>
          </a:ln>
        </p:spPr>
        <p:txBody>
          <a:bodyPr/>
          <a:lstStyle/>
          <a:p>
            <a:endParaRPr lang="en-US" sz="600">
              <a:latin typeface="Urbanist" panose="020B0A04040200000203" pitchFamily="34" charset="0"/>
              <a:ea typeface="Urbanist" panose="020B0A04040200000203" pitchFamily="34" charset="0"/>
              <a:cs typeface="Urbanist" panose="020B0A04040200000203" pitchFamily="34" charset="0"/>
            </a:endParaRPr>
          </a:p>
        </p:txBody>
      </p:sp>
      <p:sp>
        <p:nvSpPr>
          <p:cNvPr id="134" name="Text 10">
            <a:extLst>
              <a:ext uri="{FF2B5EF4-FFF2-40B4-BE49-F238E27FC236}">
                <a16:creationId xmlns:a16="http://schemas.microsoft.com/office/drawing/2014/main" id="{60966BD1-839E-E924-F5FD-9E3E734CBD0F}"/>
              </a:ext>
            </a:extLst>
          </p:cNvPr>
          <p:cNvSpPr/>
          <p:nvPr/>
        </p:nvSpPr>
        <p:spPr>
          <a:xfrm>
            <a:off x="5621744" y="4980402"/>
            <a:ext cx="823228" cy="20343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400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▸OUTBOUND ACTION INTEGRATION</a:t>
            </a:r>
          </a:p>
        </p:txBody>
      </p:sp>
      <p:cxnSp>
        <p:nvCxnSpPr>
          <p:cNvPr id="153" name="Straight Arrow Connector 152">
            <a:extLst>
              <a:ext uri="{FF2B5EF4-FFF2-40B4-BE49-F238E27FC236}">
                <a16:creationId xmlns:a16="http://schemas.microsoft.com/office/drawing/2014/main" id="{2399F228-21CC-26C1-E94F-B419F6FCFF1C}"/>
              </a:ext>
            </a:extLst>
          </p:cNvPr>
          <p:cNvCxnSpPr>
            <a:cxnSpLocks/>
          </p:cNvCxnSpPr>
          <p:nvPr/>
        </p:nvCxnSpPr>
        <p:spPr>
          <a:xfrm>
            <a:off x="1410602" y="4646387"/>
            <a:ext cx="800340" cy="0"/>
          </a:xfrm>
          <a:prstGeom prst="straightConnector1">
            <a:avLst/>
          </a:prstGeom>
          <a:ln>
            <a:solidFill>
              <a:srgbClr val="6C2F8D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Arrow Connector 155">
            <a:extLst>
              <a:ext uri="{FF2B5EF4-FFF2-40B4-BE49-F238E27FC236}">
                <a16:creationId xmlns:a16="http://schemas.microsoft.com/office/drawing/2014/main" id="{AF5941A4-6C3A-3481-0D5C-9928EFD7575F}"/>
              </a:ext>
            </a:extLst>
          </p:cNvPr>
          <p:cNvCxnSpPr>
            <a:cxnSpLocks/>
          </p:cNvCxnSpPr>
          <p:nvPr/>
        </p:nvCxnSpPr>
        <p:spPr>
          <a:xfrm>
            <a:off x="4811772" y="4645996"/>
            <a:ext cx="699652" cy="0"/>
          </a:xfrm>
          <a:prstGeom prst="straightConnector1">
            <a:avLst/>
          </a:prstGeom>
          <a:ln>
            <a:solidFill>
              <a:srgbClr val="6C2F8D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" name="Oval 197">
            <a:extLst>
              <a:ext uri="{FF2B5EF4-FFF2-40B4-BE49-F238E27FC236}">
                <a16:creationId xmlns:a16="http://schemas.microsoft.com/office/drawing/2014/main" id="{1D3205F2-E5D5-3612-6462-27BA045BF18B}"/>
              </a:ext>
            </a:extLst>
          </p:cNvPr>
          <p:cNvSpPr/>
          <p:nvPr/>
        </p:nvSpPr>
        <p:spPr>
          <a:xfrm>
            <a:off x="3174587" y="3912905"/>
            <a:ext cx="1522834" cy="1531720"/>
          </a:xfrm>
          <a:prstGeom prst="ellipse">
            <a:avLst/>
          </a:prstGeom>
          <a:solidFill>
            <a:srgbClr val="01D38E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A40256F1-0DB3-BFD7-F68B-C35628024C9D}"/>
              </a:ext>
            </a:extLst>
          </p:cNvPr>
          <p:cNvGrpSpPr/>
          <p:nvPr/>
        </p:nvGrpSpPr>
        <p:grpSpPr>
          <a:xfrm>
            <a:off x="4450469" y="3993790"/>
            <a:ext cx="1077368" cy="398097"/>
            <a:chOff x="3804315" y="6245634"/>
            <a:chExt cx="1321088" cy="439990"/>
          </a:xfrm>
        </p:grpSpPr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2CD0876-7D2B-1E20-A99F-B8A6A33B87DA}"/>
                </a:ext>
              </a:extLst>
            </p:cNvPr>
            <p:cNvSpPr/>
            <p:nvPr/>
          </p:nvSpPr>
          <p:spPr>
            <a:xfrm>
              <a:off x="3804315" y="6252746"/>
              <a:ext cx="1280105" cy="432878"/>
            </a:xfrm>
            <a:prstGeom prst="rect">
              <a:avLst/>
            </a:prstGeom>
            <a:solidFill>
              <a:srgbClr val="00C89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5BD26BD-C9AC-8047-A1E8-9FD45366AD81}"/>
                </a:ext>
              </a:extLst>
            </p:cNvPr>
            <p:cNvSpPr txBox="1"/>
            <p:nvPr/>
          </p:nvSpPr>
          <p:spPr>
            <a:xfrm>
              <a:off x="3808198" y="6327750"/>
              <a:ext cx="1317205" cy="35717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500" dirty="0">
                  <a:solidFill>
                    <a:schemeClr val="bg1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Users maintain ultimate control, configure, review and authorize autonomous agent actions.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DC8AA95-E5E9-C06E-CB4B-4C26EC367A57}"/>
                </a:ext>
              </a:extLst>
            </p:cNvPr>
            <p:cNvSpPr txBox="1"/>
            <p:nvPr/>
          </p:nvSpPr>
          <p:spPr>
            <a:xfrm>
              <a:off x="3808200" y="6245634"/>
              <a:ext cx="1257251" cy="1870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00" b="1" dirty="0">
                  <a:solidFill>
                    <a:srgbClr val="0B0959"/>
                  </a:solidFill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</a:rPr>
                <a:t>Human In the Loop Oversight</a:t>
              </a:r>
            </a:p>
          </p:txBody>
        </p:sp>
      </p:grpSp>
      <p:cxnSp>
        <p:nvCxnSpPr>
          <p:cNvPr id="248" name="Connector: Elbow 247">
            <a:extLst>
              <a:ext uri="{FF2B5EF4-FFF2-40B4-BE49-F238E27FC236}">
                <a16:creationId xmlns:a16="http://schemas.microsoft.com/office/drawing/2014/main" id="{BAD6043D-B1B2-11EB-50A7-27A2AB47ABB2}"/>
              </a:ext>
            </a:extLst>
          </p:cNvPr>
          <p:cNvCxnSpPr>
            <a:cxnSpLocks/>
          </p:cNvCxnSpPr>
          <p:nvPr/>
        </p:nvCxnSpPr>
        <p:spPr>
          <a:xfrm rot="5400000">
            <a:off x="913669" y="2580606"/>
            <a:ext cx="1655396" cy="969073"/>
          </a:xfrm>
          <a:prstGeom prst="bentConnector3">
            <a:avLst>
              <a:gd name="adj1" fmla="val 50000"/>
            </a:avLst>
          </a:prstGeom>
          <a:ln w="19050">
            <a:solidFill>
              <a:srgbClr val="6C2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1" name="Connector: Elbow 360">
            <a:extLst>
              <a:ext uri="{FF2B5EF4-FFF2-40B4-BE49-F238E27FC236}">
                <a16:creationId xmlns:a16="http://schemas.microsoft.com/office/drawing/2014/main" id="{3ED15043-E259-C2AA-8E3B-1F9BBCEA1110}"/>
              </a:ext>
            </a:extLst>
          </p:cNvPr>
          <p:cNvCxnSpPr>
            <a:cxnSpLocks/>
            <a:stCxn id="47" idx="3"/>
            <a:endCxn id="19" idx="3"/>
          </p:cNvCxnSpPr>
          <p:nvPr/>
        </p:nvCxnSpPr>
        <p:spPr>
          <a:xfrm flipH="1">
            <a:off x="6071419" y="5576934"/>
            <a:ext cx="148883" cy="639085"/>
          </a:xfrm>
          <a:prstGeom prst="bentConnector3">
            <a:avLst>
              <a:gd name="adj1" fmla="val -153543"/>
            </a:avLst>
          </a:prstGeom>
          <a:ln w="19050">
            <a:solidFill>
              <a:srgbClr val="6C2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5" name="Connector: Elbow 374">
            <a:extLst>
              <a:ext uri="{FF2B5EF4-FFF2-40B4-BE49-F238E27FC236}">
                <a16:creationId xmlns:a16="http://schemas.microsoft.com/office/drawing/2014/main" id="{57F1F5EB-A9FA-5E8B-A04D-30B871DE16F7}"/>
              </a:ext>
            </a:extLst>
          </p:cNvPr>
          <p:cNvCxnSpPr>
            <a:cxnSpLocks/>
            <a:stCxn id="11" idx="2"/>
            <a:endCxn id="6" idx="0"/>
          </p:cNvCxnSpPr>
          <p:nvPr/>
        </p:nvCxnSpPr>
        <p:spPr>
          <a:xfrm rot="5400000">
            <a:off x="2119801" y="5098391"/>
            <a:ext cx="1019150" cy="1622546"/>
          </a:xfrm>
          <a:prstGeom prst="bentConnector3">
            <a:avLst>
              <a:gd name="adj1" fmla="val 50000"/>
            </a:avLst>
          </a:prstGeom>
          <a:ln w="19050">
            <a:solidFill>
              <a:srgbClr val="6C2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5" name="Connector: Elbow 404">
            <a:extLst>
              <a:ext uri="{FF2B5EF4-FFF2-40B4-BE49-F238E27FC236}">
                <a16:creationId xmlns:a16="http://schemas.microsoft.com/office/drawing/2014/main" id="{EB0A2F72-E386-A182-61AE-D27B55A202C8}"/>
              </a:ext>
            </a:extLst>
          </p:cNvPr>
          <p:cNvCxnSpPr>
            <a:cxnSpLocks/>
            <a:endCxn id="61" idx="0"/>
          </p:cNvCxnSpPr>
          <p:nvPr/>
        </p:nvCxnSpPr>
        <p:spPr>
          <a:xfrm>
            <a:off x="3541303" y="6783147"/>
            <a:ext cx="1312110" cy="465926"/>
          </a:xfrm>
          <a:prstGeom prst="bentConnector2">
            <a:avLst/>
          </a:prstGeom>
          <a:ln w="19050">
            <a:solidFill>
              <a:srgbClr val="6C2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9" name="Rectangle 468">
            <a:extLst>
              <a:ext uri="{FF2B5EF4-FFF2-40B4-BE49-F238E27FC236}">
                <a16:creationId xmlns:a16="http://schemas.microsoft.com/office/drawing/2014/main" id="{08A923F2-A072-1582-CBED-373B188576EA}"/>
              </a:ext>
            </a:extLst>
          </p:cNvPr>
          <p:cNvSpPr/>
          <p:nvPr/>
        </p:nvSpPr>
        <p:spPr>
          <a:xfrm>
            <a:off x="3311729" y="8828229"/>
            <a:ext cx="2996785" cy="1085321"/>
          </a:xfrm>
          <a:prstGeom prst="rect">
            <a:avLst/>
          </a:prstGeom>
          <a:noFill/>
          <a:ln>
            <a:solidFill>
              <a:srgbClr val="26247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 dirty="0"/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69D0B0A3-77E1-83BA-5674-10BEF6330CFF}"/>
              </a:ext>
            </a:extLst>
          </p:cNvPr>
          <p:cNvSpPr txBox="1"/>
          <p:nvPr/>
        </p:nvSpPr>
        <p:spPr>
          <a:xfrm>
            <a:off x="3460685" y="9247834"/>
            <a:ext cx="80047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600" dirty="0">
                <a:solidFill>
                  <a:srgbClr val="262479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Secure Connectivity &amp; Data Capacity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2E515540-3058-539B-0D1A-02BFB416733C}"/>
              </a:ext>
            </a:extLst>
          </p:cNvPr>
          <p:cNvSpPr txBox="1"/>
          <p:nvPr/>
        </p:nvSpPr>
        <p:spPr>
          <a:xfrm>
            <a:off x="4167644" y="8912128"/>
            <a:ext cx="107914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b="1" dirty="0">
                <a:solidFill>
                  <a:srgbClr val="262479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Enterprise Foundation</a:t>
            </a:r>
          </a:p>
        </p:txBody>
      </p:sp>
      <p:sp>
        <p:nvSpPr>
          <p:cNvPr id="411" name="TextBox 410">
            <a:extLst>
              <a:ext uri="{FF2B5EF4-FFF2-40B4-BE49-F238E27FC236}">
                <a16:creationId xmlns:a16="http://schemas.microsoft.com/office/drawing/2014/main" id="{56E3C3AF-697E-34D1-E5BD-5DD5C98EBFB3}"/>
              </a:ext>
            </a:extLst>
          </p:cNvPr>
          <p:cNvSpPr txBox="1"/>
          <p:nvPr/>
        </p:nvSpPr>
        <p:spPr>
          <a:xfrm>
            <a:off x="4323013" y="9247834"/>
            <a:ext cx="87346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600" dirty="0">
                <a:solidFill>
                  <a:srgbClr val="262479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High-Performance Processing</a:t>
            </a:r>
          </a:p>
        </p:txBody>
      </p:sp>
      <p:sp>
        <p:nvSpPr>
          <p:cNvPr id="470" name="Rectangle 469">
            <a:extLst>
              <a:ext uri="{FF2B5EF4-FFF2-40B4-BE49-F238E27FC236}">
                <a16:creationId xmlns:a16="http://schemas.microsoft.com/office/drawing/2014/main" id="{7D843620-378C-4031-1BB5-E3CBDE1D6EF5}"/>
              </a:ext>
            </a:extLst>
          </p:cNvPr>
          <p:cNvSpPr/>
          <p:nvPr/>
        </p:nvSpPr>
        <p:spPr>
          <a:xfrm>
            <a:off x="367560" y="8101130"/>
            <a:ext cx="2718661" cy="1826074"/>
          </a:xfrm>
          <a:prstGeom prst="rect">
            <a:avLst/>
          </a:prstGeom>
          <a:solidFill>
            <a:schemeClr val="bg1"/>
          </a:solidFill>
          <a:ln>
            <a:solidFill>
              <a:srgbClr val="26247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-25000" dirty="0"/>
          </a:p>
        </p:txBody>
      </p:sp>
      <p:grpSp>
        <p:nvGrpSpPr>
          <p:cNvPr id="412" name="Group 411">
            <a:extLst>
              <a:ext uri="{FF2B5EF4-FFF2-40B4-BE49-F238E27FC236}">
                <a16:creationId xmlns:a16="http://schemas.microsoft.com/office/drawing/2014/main" id="{092119E1-5B04-B336-FB05-3367E7DB7D78}"/>
              </a:ext>
            </a:extLst>
          </p:cNvPr>
          <p:cNvGrpSpPr/>
          <p:nvPr/>
        </p:nvGrpSpPr>
        <p:grpSpPr>
          <a:xfrm>
            <a:off x="507134" y="8345024"/>
            <a:ext cx="2259579" cy="1555717"/>
            <a:chOff x="7456842" y="1975592"/>
            <a:chExt cx="4579591" cy="4168895"/>
          </a:xfrm>
        </p:grpSpPr>
        <p:sp>
          <p:nvSpPr>
            <p:cNvPr id="413" name="Google Shape;16;p3">
              <a:extLst>
                <a:ext uri="{FF2B5EF4-FFF2-40B4-BE49-F238E27FC236}">
                  <a16:creationId xmlns:a16="http://schemas.microsoft.com/office/drawing/2014/main" id="{BB840146-33B6-624D-5239-7C32D87ECC3F}"/>
                </a:ext>
              </a:extLst>
            </p:cNvPr>
            <p:cNvSpPr/>
            <p:nvPr/>
          </p:nvSpPr>
          <p:spPr>
            <a:xfrm>
              <a:off x="7456842" y="1975592"/>
              <a:ext cx="4579591" cy="4014150"/>
            </a:xfrm>
            <a:prstGeom prst="roundRect">
              <a:avLst>
                <a:gd name="adj" fmla="val 715"/>
              </a:avLst>
            </a:prstGeom>
            <a:solidFill>
              <a:schemeClr val="bg1">
                <a:lumMod val="95000"/>
              </a:schemeClr>
            </a:solidFill>
            <a:ln w="12700" cap="flat" cmpd="sng">
              <a:solidFill>
                <a:schemeClr val="bg1">
                  <a:lumMod val="9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14" name="Google Shape;22;p3">
              <a:extLst>
                <a:ext uri="{FF2B5EF4-FFF2-40B4-BE49-F238E27FC236}">
                  <a16:creationId xmlns:a16="http://schemas.microsoft.com/office/drawing/2014/main" id="{A2BA181F-63C2-8061-5D19-D74B5F9747B7}"/>
                </a:ext>
              </a:extLst>
            </p:cNvPr>
            <p:cNvSpPr/>
            <p:nvPr/>
          </p:nvSpPr>
          <p:spPr>
            <a:xfrm>
              <a:off x="9197269" y="2289876"/>
              <a:ext cx="680220" cy="1384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buClr>
                  <a:srgbClr val="9B9BAF"/>
                </a:buClr>
                <a:buSzPts val="650"/>
              </a:pPr>
              <a:r>
                <a:rPr lang="en-US" sz="457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Traditional</a:t>
              </a:r>
              <a:endParaRPr sz="457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  <a:p>
              <a:pPr algn="ctr">
                <a:buClr>
                  <a:srgbClr val="9B9BAF"/>
                </a:buClr>
                <a:buSzPts val="650"/>
              </a:pPr>
              <a:r>
                <a:rPr lang="en-US" sz="457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Audit</a:t>
              </a:r>
              <a:endParaRPr sz="457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</p:txBody>
        </p:sp>
        <p:sp>
          <p:nvSpPr>
            <p:cNvPr id="415" name="Google Shape;23;p3">
              <a:extLst>
                <a:ext uri="{FF2B5EF4-FFF2-40B4-BE49-F238E27FC236}">
                  <a16:creationId xmlns:a16="http://schemas.microsoft.com/office/drawing/2014/main" id="{BEF9B9BC-8987-B4AF-AF64-DFC43D61F370}"/>
                </a:ext>
              </a:extLst>
            </p:cNvPr>
            <p:cNvSpPr/>
            <p:nvPr/>
          </p:nvSpPr>
          <p:spPr>
            <a:xfrm>
              <a:off x="9920485" y="2241319"/>
              <a:ext cx="594110" cy="1998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buClr>
                  <a:srgbClr val="9B9BAF"/>
                </a:buClr>
                <a:buSzPts val="650"/>
              </a:pPr>
              <a:r>
                <a:rPr lang="en-US" sz="457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Big 4</a:t>
              </a:r>
              <a:endParaRPr sz="457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  <a:p>
              <a:pPr algn="ctr">
                <a:buClr>
                  <a:srgbClr val="9B9BAF"/>
                </a:buClr>
                <a:buSzPts val="650"/>
              </a:pPr>
              <a:r>
                <a:rPr lang="en-US" sz="457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Platforms</a:t>
              </a:r>
              <a:endParaRPr sz="457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</p:txBody>
        </p:sp>
        <p:sp>
          <p:nvSpPr>
            <p:cNvPr id="416" name="Google Shape;25;p3">
              <a:extLst>
                <a:ext uri="{FF2B5EF4-FFF2-40B4-BE49-F238E27FC236}">
                  <a16:creationId xmlns:a16="http://schemas.microsoft.com/office/drawing/2014/main" id="{B1D4442E-0522-9DD3-286F-CD0B70C5F15C}"/>
                </a:ext>
              </a:extLst>
            </p:cNvPr>
            <p:cNvSpPr/>
            <p:nvPr/>
          </p:nvSpPr>
          <p:spPr>
            <a:xfrm>
              <a:off x="10570616" y="2289876"/>
              <a:ext cx="882508" cy="1752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650"/>
              </a:pPr>
              <a:r>
                <a:rPr lang="en-US" sz="457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FUTUROOT</a:t>
              </a:r>
              <a:endParaRPr sz="457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  <a:p>
              <a:pPr algn="ctr">
                <a:buClr>
                  <a:srgbClr val="FFFFFF"/>
                </a:buClr>
                <a:buSzPts val="650"/>
              </a:pPr>
              <a:r>
                <a:rPr lang="en-US" sz="457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CCM</a:t>
              </a:r>
              <a:endParaRPr sz="457" b="1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</p:txBody>
        </p:sp>
        <p:cxnSp>
          <p:nvCxnSpPr>
            <p:cNvPr id="417" name="Google Shape;26;p3">
              <a:extLst>
                <a:ext uri="{FF2B5EF4-FFF2-40B4-BE49-F238E27FC236}">
                  <a16:creationId xmlns:a16="http://schemas.microsoft.com/office/drawing/2014/main" id="{3D8EC237-D7F5-8805-A1EE-438D2B948984}"/>
                </a:ext>
              </a:extLst>
            </p:cNvPr>
            <p:cNvCxnSpPr/>
            <p:nvPr/>
          </p:nvCxnSpPr>
          <p:spPr>
            <a:xfrm>
              <a:off x="7663130" y="2616834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18" name="Google Shape;27;p3">
              <a:extLst>
                <a:ext uri="{FF2B5EF4-FFF2-40B4-BE49-F238E27FC236}">
                  <a16:creationId xmlns:a16="http://schemas.microsoft.com/office/drawing/2014/main" id="{1B874252-79E6-CF19-167A-02A7FA2605D7}"/>
                </a:ext>
              </a:extLst>
            </p:cNvPr>
            <p:cNvSpPr/>
            <p:nvPr/>
          </p:nvSpPr>
          <p:spPr>
            <a:xfrm>
              <a:off x="7663130" y="2831944"/>
              <a:ext cx="2062878" cy="1712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548" b="1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Transaction Coverage</a:t>
              </a:r>
              <a:endParaRPr sz="548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</p:txBody>
        </p:sp>
        <p:sp>
          <p:nvSpPr>
            <p:cNvPr id="419" name="Google Shape;28;p3">
              <a:extLst>
                <a:ext uri="{FF2B5EF4-FFF2-40B4-BE49-F238E27FC236}">
                  <a16:creationId xmlns:a16="http://schemas.microsoft.com/office/drawing/2014/main" id="{801BA5DD-1A4A-6DD6-B88A-F310A7A288E4}"/>
                </a:ext>
              </a:extLst>
            </p:cNvPr>
            <p:cNvSpPr/>
            <p:nvPr/>
          </p:nvSpPr>
          <p:spPr>
            <a:xfrm>
              <a:off x="7663130" y="3003215"/>
              <a:ext cx="2062879" cy="2426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9B9BAF"/>
                </a:buClr>
                <a:buSzPts val="650"/>
              </a:pPr>
              <a:endParaRPr sz="397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Calibri"/>
              </a:endParaRPr>
            </a:p>
          </p:txBody>
        </p:sp>
        <p:sp>
          <p:nvSpPr>
            <p:cNvPr id="420" name="Google Shape;29;p3">
              <a:extLst>
                <a:ext uri="{FF2B5EF4-FFF2-40B4-BE49-F238E27FC236}">
                  <a16:creationId xmlns:a16="http://schemas.microsoft.com/office/drawing/2014/main" id="{104CB99E-218A-28D3-DD3E-1E3A6453526D}"/>
                </a:ext>
              </a:extLst>
            </p:cNvPr>
            <p:cNvSpPr/>
            <p:nvPr/>
          </p:nvSpPr>
          <p:spPr>
            <a:xfrm>
              <a:off x="9481418" y="2768570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21" name="Google Shape;30;p3">
              <a:extLst>
                <a:ext uri="{FF2B5EF4-FFF2-40B4-BE49-F238E27FC236}">
                  <a16:creationId xmlns:a16="http://schemas.microsoft.com/office/drawing/2014/main" id="{DEDA2A70-B91F-4072-620E-7B705D3BB0AD}"/>
                </a:ext>
              </a:extLst>
            </p:cNvPr>
            <p:cNvSpPr/>
            <p:nvPr/>
          </p:nvSpPr>
          <p:spPr>
            <a:xfrm>
              <a:off x="10125036" y="2768570"/>
              <a:ext cx="231042" cy="199816"/>
            </a:xfrm>
            <a:prstGeom prst="ellipse">
              <a:avLst/>
            </a:prstGeom>
            <a:solidFill>
              <a:srgbClr val="00B0F0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22" name="Google Shape;31;p3">
              <a:extLst>
                <a:ext uri="{FF2B5EF4-FFF2-40B4-BE49-F238E27FC236}">
                  <a16:creationId xmlns:a16="http://schemas.microsoft.com/office/drawing/2014/main" id="{EFBBBB41-7AC4-999B-E535-2B8FCD513E30}"/>
                </a:ext>
              </a:extLst>
            </p:cNvPr>
            <p:cNvSpPr/>
            <p:nvPr/>
          </p:nvSpPr>
          <p:spPr>
            <a:xfrm>
              <a:off x="10818163" y="2768570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423" name="Google Shape;32;p3">
              <a:extLst>
                <a:ext uri="{FF2B5EF4-FFF2-40B4-BE49-F238E27FC236}">
                  <a16:creationId xmlns:a16="http://schemas.microsoft.com/office/drawing/2014/main" id="{2DCFD1B3-87AF-F734-24B4-AE8072020F79}"/>
                </a:ext>
              </a:extLst>
            </p:cNvPr>
            <p:cNvCxnSpPr/>
            <p:nvPr/>
          </p:nvCxnSpPr>
          <p:spPr>
            <a:xfrm>
              <a:off x="7663130" y="3317210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24" name="Google Shape;34;p3">
              <a:extLst>
                <a:ext uri="{FF2B5EF4-FFF2-40B4-BE49-F238E27FC236}">
                  <a16:creationId xmlns:a16="http://schemas.microsoft.com/office/drawing/2014/main" id="{92B7D505-6899-309E-695C-AB9C88FC2E1F}"/>
                </a:ext>
              </a:extLst>
            </p:cNvPr>
            <p:cNvSpPr/>
            <p:nvPr/>
          </p:nvSpPr>
          <p:spPr>
            <a:xfrm>
              <a:off x="7719281" y="3587190"/>
              <a:ext cx="2062880" cy="1712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548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Data Foundation</a:t>
              </a:r>
              <a:endParaRPr sz="548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</p:txBody>
        </p:sp>
        <p:sp>
          <p:nvSpPr>
            <p:cNvPr id="425" name="Google Shape;36;p3">
              <a:extLst>
                <a:ext uri="{FF2B5EF4-FFF2-40B4-BE49-F238E27FC236}">
                  <a16:creationId xmlns:a16="http://schemas.microsoft.com/office/drawing/2014/main" id="{9E5A2E7E-3522-B450-7F99-BE8DB3C29C88}"/>
                </a:ext>
              </a:extLst>
            </p:cNvPr>
            <p:cNvSpPr/>
            <p:nvPr/>
          </p:nvSpPr>
          <p:spPr>
            <a:xfrm>
              <a:off x="9481418" y="3414265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26" name="Google Shape;37;p3">
              <a:extLst>
                <a:ext uri="{FF2B5EF4-FFF2-40B4-BE49-F238E27FC236}">
                  <a16:creationId xmlns:a16="http://schemas.microsoft.com/office/drawing/2014/main" id="{70478737-C982-9F8B-8903-51D689A3498B}"/>
                </a:ext>
              </a:extLst>
            </p:cNvPr>
            <p:cNvSpPr/>
            <p:nvPr/>
          </p:nvSpPr>
          <p:spPr>
            <a:xfrm>
              <a:off x="10125036" y="3414265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27" name="Google Shape;38;p3">
              <a:extLst>
                <a:ext uri="{FF2B5EF4-FFF2-40B4-BE49-F238E27FC236}">
                  <a16:creationId xmlns:a16="http://schemas.microsoft.com/office/drawing/2014/main" id="{314AA52C-30AE-353F-1474-FD15ED423D16}"/>
                </a:ext>
              </a:extLst>
            </p:cNvPr>
            <p:cNvSpPr/>
            <p:nvPr/>
          </p:nvSpPr>
          <p:spPr>
            <a:xfrm>
              <a:off x="10818163" y="3414265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428" name="Google Shape;39;p3">
              <a:extLst>
                <a:ext uri="{FF2B5EF4-FFF2-40B4-BE49-F238E27FC236}">
                  <a16:creationId xmlns:a16="http://schemas.microsoft.com/office/drawing/2014/main" id="{02413072-17EB-2479-1AE7-C432D3EC390F}"/>
                </a:ext>
              </a:extLst>
            </p:cNvPr>
            <p:cNvCxnSpPr/>
            <p:nvPr/>
          </p:nvCxnSpPr>
          <p:spPr>
            <a:xfrm>
              <a:off x="7661483" y="3977342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29" name="Google Shape;40;p3">
              <a:extLst>
                <a:ext uri="{FF2B5EF4-FFF2-40B4-BE49-F238E27FC236}">
                  <a16:creationId xmlns:a16="http://schemas.microsoft.com/office/drawing/2014/main" id="{50077331-7551-750C-3EC6-80E19D0EA79A}"/>
                </a:ext>
              </a:extLst>
            </p:cNvPr>
            <p:cNvSpPr/>
            <p:nvPr/>
          </p:nvSpPr>
          <p:spPr>
            <a:xfrm>
              <a:off x="7715116" y="4162669"/>
              <a:ext cx="2062880" cy="1712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548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Accessibility / Cost</a:t>
              </a:r>
              <a:endParaRPr sz="548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</p:txBody>
        </p:sp>
        <p:sp>
          <p:nvSpPr>
            <p:cNvPr id="430" name="Google Shape;42;p3">
              <a:extLst>
                <a:ext uri="{FF2B5EF4-FFF2-40B4-BE49-F238E27FC236}">
                  <a16:creationId xmlns:a16="http://schemas.microsoft.com/office/drawing/2014/main" id="{E4B572CA-568F-D9CF-2CC7-97C41E4810D4}"/>
                </a:ext>
              </a:extLst>
            </p:cNvPr>
            <p:cNvSpPr/>
            <p:nvPr/>
          </p:nvSpPr>
          <p:spPr>
            <a:xfrm>
              <a:off x="9479770" y="4139737"/>
              <a:ext cx="231042" cy="199816"/>
            </a:xfrm>
            <a:prstGeom prst="ellipse">
              <a:avLst/>
            </a:prstGeom>
            <a:solidFill>
              <a:srgbClr val="00B0F0"/>
            </a:solidFill>
            <a:ln w="1905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31" name="Google Shape;43;p3">
              <a:extLst>
                <a:ext uri="{FF2B5EF4-FFF2-40B4-BE49-F238E27FC236}">
                  <a16:creationId xmlns:a16="http://schemas.microsoft.com/office/drawing/2014/main" id="{B90AA982-1856-FBA1-FB84-31B0A23B9DCB}"/>
                </a:ext>
              </a:extLst>
            </p:cNvPr>
            <p:cNvSpPr/>
            <p:nvPr/>
          </p:nvSpPr>
          <p:spPr>
            <a:xfrm>
              <a:off x="10123388" y="4139736"/>
              <a:ext cx="231043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32" name="Google Shape;44;p3">
              <a:extLst>
                <a:ext uri="{FF2B5EF4-FFF2-40B4-BE49-F238E27FC236}">
                  <a16:creationId xmlns:a16="http://schemas.microsoft.com/office/drawing/2014/main" id="{2BB7FF08-0B93-226B-C2EE-8A183D5A0225}"/>
                </a:ext>
              </a:extLst>
            </p:cNvPr>
            <p:cNvSpPr/>
            <p:nvPr/>
          </p:nvSpPr>
          <p:spPr>
            <a:xfrm>
              <a:off x="10816515" y="4139737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433" name="Google Shape;45;p3">
              <a:extLst>
                <a:ext uri="{FF2B5EF4-FFF2-40B4-BE49-F238E27FC236}">
                  <a16:creationId xmlns:a16="http://schemas.microsoft.com/office/drawing/2014/main" id="{D8A01AB2-A819-DA65-F891-C518752D495D}"/>
                </a:ext>
              </a:extLst>
            </p:cNvPr>
            <p:cNvCxnSpPr/>
            <p:nvPr/>
          </p:nvCxnSpPr>
          <p:spPr>
            <a:xfrm>
              <a:off x="7636975" y="4634684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34" name="Google Shape;47;p3">
              <a:extLst>
                <a:ext uri="{FF2B5EF4-FFF2-40B4-BE49-F238E27FC236}">
                  <a16:creationId xmlns:a16="http://schemas.microsoft.com/office/drawing/2014/main" id="{A63A4128-07F8-13D4-943A-A5C5F5E13438}"/>
                </a:ext>
              </a:extLst>
            </p:cNvPr>
            <p:cNvSpPr/>
            <p:nvPr/>
          </p:nvSpPr>
          <p:spPr>
            <a:xfrm>
              <a:off x="7761229" y="4810109"/>
              <a:ext cx="2062880" cy="1712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548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AI Transparency</a:t>
              </a:r>
              <a:endParaRPr sz="548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</p:txBody>
        </p:sp>
        <p:sp>
          <p:nvSpPr>
            <p:cNvPr id="435" name="Google Shape;49;p3">
              <a:extLst>
                <a:ext uri="{FF2B5EF4-FFF2-40B4-BE49-F238E27FC236}">
                  <a16:creationId xmlns:a16="http://schemas.microsoft.com/office/drawing/2014/main" id="{E8960C02-3215-BA48-F828-175BD15C21FF}"/>
                </a:ext>
              </a:extLst>
            </p:cNvPr>
            <p:cNvSpPr/>
            <p:nvPr/>
          </p:nvSpPr>
          <p:spPr>
            <a:xfrm>
              <a:off x="9479770" y="4820989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36" name="Google Shape;50;p3">
              <a:extLst>
                <a:ext uri="{FF2B5EF4-FFF2-40B4-BE49-F238E27FC236}">
                  <a16:creationId xmlns:a16="http://schemas.microsoft.com/office/drawing/2014/main" id="{4566B0C0-BFEC-9873-CF76-065F5ECC9E85}"/>
                </a:ext>
              </a:extLst>
            </p:cNvPr>
            <p:cNvSpPr/>
            <p:nvPr/>
          </p:nvSpPr>
          <p:spPr>
            <a:xfrm>
              <a:off x="10131640" y="5500290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37" name="Google Shape;51;p3">
              <a:extLst>
                <a:ext uri="{FF2B5EF4-FFF2-40B4-BE49-F238E27FC236}">
                  <a16:creationId xmlns:a16="http://schemas.microsoft.com/office/drawing/2014/main" id="{46F2F37F-DF62-C93E-DF74-BFF332E734C5}"/>
                </a:ext>
              </a:extLst>
            </p:cNvPr>
            <p:cNvSpPr/>
            <p:nvPr/>
          </p:nvSpPr>
          <p:spPr>
            <a:xfrm>
              <a:off x="10816515" y="4820989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438" name="Google Shape;52;p3">
              <a:extLst>
                <a:ext uri="{FF2B5EF4-FFF2-40B4-BE49-F238E27FC236}">
                  <a16:creationId xmlns:a16="http://schemas.microsoft.com/office/drawing/2014/main" id="{24DCFCCC-F195-07C4-D023-617B99C225EF}"/>
                </a:ext>
              </a:extLst>
            </p:cNvPr>
            <p:cNvCxnSpPr/>
            <p:nvPr/>
          </p:nvCxnSpPr>
          <p:spPr>
            <a:xfrm>
              <a:off x="7636975" y="5308488"/>
              <a:ext cx="4167014" cy="0"/>
            </a:xfrm>
            <a:prstGeom prst="straightConnector1">
              <a:avLst/>
            </a:prstGeom>
            <a:noFill/>
            <a:ln w="9525" cap="flat" cmpd="sng">
              <a:solidFill>
                <a:srgbClr val="2A356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439" name="Google Shape;53;p3">
              <a:extLst>
                <a:ext uri="{FF2B5EF4-FFF2-40B4-BE49-F238E27FC236}">
                  <a16:creationId xmlns:a16="http://schemas.microsoft.com/office/drawing/2014/main" id="{2E68C2FE-AFA0-76F0-2137-B1162EB03D7E}"/>
                </a:ext>
              </a:extLst>
            </p:cNvPr>
            <p:cNvSpPr/>
            <p:nvPr/>
          </p:nvSpPr>
          <p:spPr>
            <a:xfrm>
              <a:off x="7761228" y="5506546"/>
              <a:ext cx="2062879" cy="1712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>
                <a:buClr>
                  <a:srgbClr val="FFFFFF"/>
                </a:buClr>
                <a:buSzPts val="900"/>
              </a:pPr>
              <a:r>
                <a:rPr lang="en-US" sz="548" b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Multi-Client Capability</a:t>
              </a:r>
              <a:endParaRPr sz="548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  <a:sym typeface="Calibri"/>
              </a:endParaRPr>
            </a:p>
          </p:txBody>
        </p:sp>
        <p:sp>
          <p:nvSpPr>
            <p:cNvPr id="440" name="Google Shape;55;p3">
              <a:extLst>
                <a:ext uri="{FF2B5EF4-FFF2-40B4-BE49-F238E27FC236}">
                  <a16:creationId xmlns:a16="http://schemas.microsoft.com/office/drawing/2014/main" id="{261A8AF4-5496-DBFB-1DD4-9DB1C4F6193F}"/>
                </a:ext>
              </a:extLst>
            </p:cNvPr>
            <p:cNvSpPr/>
            <p:nvPr/>
          </p:nvSpPr>
          <p:spPr>
            <a:xfrm>
              <a:off x="9479770" y="5497019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solidFill>
                <a:srgbClr val="96DCF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41" name="Google Shape;56;p3">
              <a:extLst>
                <a:ext uri="{FF2B5EF4-FFF2-40B4-BE49-F238E27FC236}">
                  <a16:creationId xmlns:a16="http://schemas.microsoft.com/office/drawing/2014/main" id="{ED942F82-E788-9B51-2217-DA10A61B1CEE}"/>
                </a:ext>
              </a:extLst>
            </p:cNvPr>
            <p:cNvSpPr/>
            <p:nvPr/>
          </p:nvSpPr>
          <p:spPr>
            <a:xfrm>
              <a:off x="10074598" y="4857649"/>
              <a:ext cx="231042" cy="199816"/>
            </a:xfrm>
            <a:prstGeom prst="ellipse">
              <a:avLst/>
            </a:prstGeom>
            <a:solidFill>
              <a:schemeClr val="bg1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42" name="Google Shape;57;p3">
              <a:extLst>
                <a:ext uri="{FF2B5EF4-FFF2-40B4-BE49-F238E27FC236}">
                  <a16:creationId xmlns:a16="http://schemas.microsoft.com/office/drawing/2014/main" id="{7C076749-A6C9-6F46-37E0-82EC4B9EA120}"/>
                </a:ext>
              </a:extLst>
            </p:cNvPr>
            <p:cNvSpPr/>
            <p:nvPr/>
          </p:nvSpPr>
          <p:spPr>
            <a:xfrm>
              <a:off x="10816515" y="5497019"/>
              <a:ext cx="231042" cy="199816"/>
            </a:xfrm>
            <a:prstGeom prst="ellipse">
              <a:avLst/>
            </a:prstGeom>
            <a:solidFill>
              <a:srgbClr val="00B0F0"/>
            </a:solidFill>
            <a:ln w="12700" cap="flat" cmpd="sng">
              <a:solidFill>
                <a:srgbClr val="2ECC7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55712" tIns="55712" rIns="55712" bIns="55712" anchor="ctr" anchorCtr="0">
              <a:noAutofit/>
            </a:bodyPr>
            <a:lstStyle/>
            <a:p>
              <a:endParaRPr sz="1097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43" name="Triangle 291">
              <a:extLst>
                <a:ext uri="{FF2B5EF4-FFF2-40B4-BE49-F238E27FC236}">
                  <a16:creationId xmlns:a16="http://schemas.microsoft.com/office/drawing/2014/main" id="{3AAFCAB3-D823-9851-DDF4-4E49E7E19172}"/>
                </a:ext>
              </a:extLst>
            </p:cNvPr>
            <p:cNvSpPr/>
            <p:nvPr/>
          </p:nvSpPr>
          <p:spPr>
            <a:xfrm rot="11202229">
              <a:off x="9526284" y="2766042"/>
              <a:ext cx="135921" cy="134791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23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44" name="TextBox 443">
              <a:extLst>
                <a:ext uri="{FF2B5EF4-FFF2-40B4-BE49-F238E27FC236}">
                  <a16:creationId xmlns:a16="http://schemas.microsoft.com/office/drawing/2014/main" id="{9A9B210D-E773-F158-718C-7F0D839628C0}"/>
                </a:ext>
              </a:extLst>
            </p:cNvPr>
            <p:cNvSpPr txBox="1"/>
            <p:nvPr/>
          </p:nvSpPr>
          <p:spPr>
            <a:xfrm>
              <a:off x="9241928" y="2910047"/>
              <a:ext cx="943336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5% sampling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45" name="TextBox 444">
              <a:extLst>
                <a:ext uri="{FF2B5EF4-FFF2-40B4-BE49-F238E27FC236}">
                  <a16:creationId xmlns:a16="http://schemas.microsoft.com/office/drawing/2014/main" id="{482CB2C7-1B6C-A3A5-D257-B8FA3125881B}"/>
                </a:ext>
              </a:extLst>
            </p:cNvPr>
            <p:cNvSpPr txBox="1"/>
            <p:nvPr/>
          </p:nvSpPr>
          <p:spPr>
            <a:xfrm>
              <a:off x="9750218" y="2961380"/>
              <a:ext cx="943336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Full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46" name="TextBox 445">
              <a:extLst>
                <a:ext uri="{FF2B5EF4-FFF2-40B4-BE49-F238E27FC236}">
                  <a16:creationId xmlns:a16="http://schemas.microsoft.com/office/drawing/2014/main" id="{131DE544-E157-94D9-9A32-1C2958D34119}"/>
                </a:ext>
              </a:extLst>
            </p:cNvPr>
            <p:cNvSpPr txBox="1"/>
            <p:nvPr/>
          </p:nvSpPr>
          <p:spPr>
            <a:xfrm>
              <a:off x="10518865" y="2936719"/>
              <a:ext cx="1207083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100% Testing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47" name="Chord 446">
              <a:extLst>
                <a:ext uri="{FF2B5EF4-FFF2-40B4-BE49-F238E27FC236}">
                  <a16:creationId xmlns:a16="http://schemas.microsoft.com/office/drawing/2014/main" id="{A15E6D9E-61D8-EA12-DE38-F38E7C83C3F4}"/>
                </a:ext>
              </a:extLst>
            </p:cNvPr>
            <p:cNvSpPr/>
            <p:nvPr/>
          </p:nvSpPr>
          <p:spPr>
            <a:xfrm rot="1436050">
              <a:off x="10074339" y="3407196"/>
              <a:ext cx="231407" cy="242974"/>
            </a:xfrm>
            <a:prstGeom prst="chord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23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48" name="Chord 447">
              <a:extLst>
                <a:ext uri="{FF2B5EF4-FFF2-40B4-BE49-F238E27FC236}">
                  <a16:creationId xmlns:a16="http://schemas.microsoft.com/office/drawing/2014/main" id="{94630ADD-C600-752E-4D01-69167CB5CD55}"/>
                </a:ext>
              </a:extLst>
            </p:cNvPr>
            <p:cNvSpPr/>
            <p:nvPr/>
          </p:nvSpPr>
          <p:spPr>
            <a:xfrm rot="11990161">
              <a:off x="10119505" y="4851501"/>
              <a:ext cx="210368" cy="220884"/>
            </a:xfrm>
            <a:prstGeom prst="chord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23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49" name="TextBox 448">
              <a:extLst>
                <a:ext uri="{FF2B5EF4-FFF2-40B4-BE49-F238E27FC236}">
                  <a16:creationId xmlns:a16="http://schemas.microsoft.com/office/drawing/2014/main" id="{1D6D46B5-519E-E917-685B-2C97D8336F58}"/>
                </a:ext>
              </a:extLst>
            </p:cNvPr>
            <p:cNvSpPr txBox="1"/>
            <p:nvPr/>
          </p:nvSpPr>
          <p:spPr>
            <a:xfrm>
              <a:off x="9122038" y="3643220"/>
              <a:ext cx="906594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NA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0" name="TextBox 449">
              <a:extLst>
                <a:ext uri="{FF2B5EF4-FFF2-40B4-BE49-F238E27FC236}">
                  <a16:creationId xmlns:a16="http://schemas.microsoft.com/office/drawing/2014/main" id="{0E78401E-6E05-1AAE-C7F1-8B19CBC5B746}"/>
                </a:ext>
              </a:extLst>
            </p:cNvPr>
            <p:cNvSpPr txBox="1"/>
            <p:nvPr/>
          </p:nvSpPr>
          <p:spPr>
            <a:xfrm>
              <a:off x="9825424" y="3645924"/>
              <a:ext cx="906594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ERP Native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1" name="TextBox 450">
              <a:extLst>
                <a:ext uri="{FF2B5EF4-FFF2-40B4-BE49-F238E27FC236}">
                  <a16:creationId xmlns:a16="http://schemas.microsoft.com/office/drawing/2014/main" id="{A71B69ED-3B89-8223-C2CA-C567A73D33C5}"/>
                </a:ext>
              </a:extLst>
            </p:cNvPr>
            <p:cNvSpPr txBox="1"/>
            <p:nvPr/>
          </p:nvSpPr>
          <p:spPr>
            <a:xfrm>
              <a:off x="10408736" y="3643220"/>
              <a:ext cx="1503172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Cross System actuals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2" name="TextBox 451">
              <a:extLst>
                <a:ext uri="{FF2B5EF4-FFF2-40B4-BE49-F238E27FC236}">
                  <a16:creationId xmlns:a16="http://schemas.microsoft.com/office/drawing/2014/main" id="{12A9F699-EDB6-0B17-4D9E-D8EB879B0918}"/>
                </a:ext>
              </a:extLst>
            </p:cNvPr>
            <p:cNvSpPr txBox="1"/>
            <p:nvPr/>
          </p:nvSpPr>
          <p:spPr>
            <a:xfrm>
              <a:off x="9116189" y="4328011"/>
              <a:ext cx="923760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Low cost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3" name="TextBox 452">
              <a:extLst>
                <a:ext uri="{FF2B5EF4-FFF2-40B4-BE49-F238E27FC236}">
                  <a16:creationId xmlns:a16="http://schemas.microsoft.com/office/drawing/2014/main" id="{89D1EC69-E071-D9D5-C819-6CEFE4133093}"/>
                </a:ext>
              </a:extLst>
            </p:cNvPr>
            <p:cNvSpPr txBox="1"/>
            <p:nvPr/>
          </p:nvSpPr>
          <p:spPr>
            <a:xfrm>
              <a:off x="9560808" y="4328011"/>
              <a:ext cx="1368608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Retainer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4" name="TextBox 453">
              <a:extLst>
                <a:ext uri="{FF2B5EF4-FFF2-40B4-BE49-F238E27FC236}">
                  <a16:creationId xmlns:a16="http://schemas.microsoft.com/office/drawing/2014/main" id="{47D0A8CB-044E-DE67-7BC8-711DCF03069D}"/>
                </a:ext>
              </a:extLst>
            </p:cNvPr>
            <p:cNvSpPr txBox="1"/>
            <p:nvPr/>
          </p:nvSpPr>
          <p:spPr>
            <a:xfrm>
              <a:off x="10284016" y="4328011"/>
              <a:ext cx="1298862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Cross SaaS Model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5" name="TextBox 454">
              <a:extLst>
                <a:ext uri="{FF2B5EF4-FFF2-40B4-BE49-F238E27FC236}">
                  <a16:creationId xmlns:a16="http://schemas.microsoft.com/office/drawing/2014/main" id="{18937431-D458-043A-A9EA-5E6D3301566F}"/>
                </a:ext>
              </a:extLst>
            </p:cNvPr>
            <p:cNvSpPr txBox="1"/>
            <p:nvPr/>
          </p:nvSpPr>
          <p:spPr>
            <a:xfrm>
              <a:off x="9162308" y="4992272"/>
              <a:ext cx="880177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NA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6" name="TextBox 455">
              <a:extLst>
                <a:ext uri="{FF2B5EF4-FFF2-40B4-BE49-F238E27FC236}">
                  <a16:creationId xmlns:a16="http://schemas.microsoft.com/office/drawing/2014/main" id="{8C8D216F-BC6E-26CC-113B-A960840D1890}"/>
                </a:ext>
              </a:extLst>
            </p:cNvPr>
            <p:cNvSpPr txBox="1"/>
            <p:nvPr/>
          </p:nvSpPr>
          <p:spPr>
            <a:xfrm>
              <a:off x="9591698" y="4997377"/>
              <a:ext cx="1304036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Black Box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7" name="TextBox 456">
              <a:extLst>
                <a:ext uri="{FF2B5EF4-FFF2-40B4-BE49-F238E27FC236}">
                  <a16:creationId xmlns:a16="http://schemas.microsoft.com/office/drawing/2014/main" id="{2A4B2C80-E667-F818-8120-3D69E40632C3}"/>
                </a:ext>
              </a:extLst>
            </p:cNvPr>
            <p:cNvSpPr txBox="1"/>
            <p:nvPr/>
          </p:nvSpPr>
          <p:spPr>
            <a:xfrm>
              <a:off x="10303635" y="4987167"/>
              <a:ext cx="1470574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Auditor thresholds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8" name="TextBox 457">
              <a:extLst>
                <a:ext uri="{FF2B5EF4-FFF2-40B4-BE49-F238E27FC236}">
                  <a16:creationId xmlns:a16="http://schemas.microsoft.com/office/drawing/2014/main" id="{F3BB730C-ACA9-EDDD-308A-4AD68C184563}"/>
                </a:ext>
              </a:extLst>
            </p:cNvPr>
            <p:cNvSpPr txBox="1"/>
            <p:nvPr/>
          </p:nvSpPr>
          <p:spPr>
            <a:xfrm>
              <a:off x="9197269" y="5729703"/>
              <a:ext cx="765027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NA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59" name="TextBox 458">
              <a:extLst>
                <a:ext uri="{FF2B5EF4-FFF2-40B4-BE49-F238E27FC236}">
                  <a16:creationId xmlns:a16="http://schemas.microsoft.com/office/drawing/2014/main" id="{2313E817-5BAB-300B-47DE-8F2968DC0054}"/>
                </a:ext>
              </a:extLst>
            </p:cNvPr>
            <p:cNvSpPr txBox="1"/>
            <p:nvPr/>
          </p:nvSpPr>
          <p:spPr>
            <a:xfrm>
              <a:off x="9668917" y="5729703"/>
              <a:ext cx="1133437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NA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  <p:sp>
          <p:nvSpPr>
            <p:cNvPr id="460" name="TextBox 459">
              <a:extLst>
                <a:ext uri="{FF2B5EF4-FFF2-40B4-BE49-F238E27FC236}">
                  <a16:creationId xmlns:a16="http://schemas.microsoft.com/office/drawing/2014/main" id="{2BB05C6E-30D0-2A80-7572-9AC3DD10218F}"/>
                </a:ext>
              </a:extLst>
            </p:cNvPr>
            <p:cNvSpPr txBox="1"/>
            <p:nvPr/>
          </p:nvSpPr>
          <p:spPr>
            <a:xfrm>
              <a:off x="10474204" y="5729703"/>
              <a:ext cx="978920" cy="4147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406" i="1" dirty="0">
                  <a:latin typeface="Urbanist" panose="020B0A04040200000203" pitchFamily="34" charset="0"/>
                  <a:ea typeface="Urbanist" panose="020B0A04040200000203" pitchFamily="34" charset="0"/>
                  <a:cs typeface="Urbanist" panose="020B0A04040200000203" pitchFamily="34" charset="0"/>
                  <a:sym typeface="Calibri"/>
                </a:rPr>
                <a:t>Yes</a:t>
              </a:r>
              <a:endParaRPr lang="en-US" sz="406" dirty="0"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endParaRPr>
            </a:p>
          </p:txBody>
        </p:sp>
      </p:grpSp>
      <p:sp>
        <p:nvSpPr>
          <p:cNvPr id="461" name="TextBox 460">
            <a:extLst>
              <a:ext uri="{FF2B5EF4-FFF2-40B4-BE49-F238E27FC236}">
                <a16:creationId xmlns:a16="http://schemas.microsoft.com/office/drawing/2014/main" id="{BB12B3D1-84E0-F445-23B2-AFAC10A1030A}"/>
              </a:ext>
            </a:extLst>
          </p:cNvPr>
          <p:cNvSpPr txBox="1"/>
          <p:nvPr/>
        </p:nvSpPr>
        <p:spPr>
          <a:xfrm>
            <a:off x="447303" y="8135502"/>
            <a:ext cx="144943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b="1" dirty="0">
                <a:solidFill>
                  <a:srgbClr val="262479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Positioning Versus Alternatives</a:t>
            </a:r>
          </a:p>
        </p:txBody>
      </p:sp>
      <p:cxnSp>
        <p:nvCxnSpPr>
          <p:cNvPr id="479" name="Connector: Elbow 478">
            <a:extLst>
              <a:ext uri="{FF2B5EF4-FFF2-40B4-BE49-F238E27FC236}">
                <a16:creationId xmlns:a16="http://schemas.microsoft.com/office/drawing/2014/main" id="{698FE4A5-E032-68CD-800C-73307439223D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347521" y="6682170"/>
            <a:ext cx="689712" cy="396779"/>
          </a:xfrm>
          <a:prstGeom prst="bentConnector3">
            <a:avLst>
              <a:gd name="adj1" fmla="val 67677"/>
            </a:avLst>
          </a:prstGeom>
          <a:ln w="19050">
            <a:solidFill>
              <a:srgbClr val="6C2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5" name="TextBox 484">
            <a:extLst>
              <a:ext uri="{FF2B5EF4-FFF2-40B4-BE49-F238E27FC236}">
                <a16:creationId xmlns:a16="http://schemas.microsoft.com/office/drawing/2014/main" id="{3A0A7206-989B-FA57-1992-56C16058D50E}"/>
              </a:ext>
            </a:extLst>
          </p:cNvPr>
          <p:cNvSpPr txBox="1"/>
          <p:nvPr/>
        </p:nvSpPr>
        <p:spPr>
          <a:xfrm>
            <a:off x="5216609" y="9243129"/>
            <a:ext cx="91539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600" dirty="0">
                <a:solidFill>
                  <a:srgbClr val="262479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Enterprise Grade Security &amp; Compliance </a:t>
            </a:r>
          </a:p>
        </p:txBody>
      </p:sp>
      <p:pic>
        <p:nvPicPr>
          <p:cNvPr id="487" name="Picture 486">
            <a:extLst>
              <a:ext uri="{FF2B5EF4-FFF2-40B4-BE49-F238E27FC236}">
                <a16:creationId xmlns:a16="http://schemas.microsoft.com/office/drawing/2014/main" id="{14B92EF5-06FD-85A2-2865-C677B205E33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41303" y="9082104"/>
            <a:ext cx="219341" cy="219341"/>
          </a:xfrm>
          <a:prstGeom prst="rect">
            <a:avLst/>
          </a:prstGeom>
        </p:spPr>
      </p:pic>
      <p:pic>
        <p:nvPicPr>
          <p:cNvPr id="489" name="Picture 488">
            <a:extLst>
              <a:ext uri="{FF2B5EF4-FFF2-40B4-BE49-F238E27FC236}">
                <a16:creationId xmlns:a16="http://schemas.microsoft.com/office/drawing/2014/main" id="{29987F67-B110-2722-AAEF-63971ECB360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80654" y="9089020"/>
            <a:ext cx="153233" cy="200055"/>
          </a:xfrm>
          <a:prstGeom prst="rect">
            <a:avLst/>
          </a:prstGeom>
        </p:spPr>
      </p:pic>
      <p:pic>
        <p:nvPicPr>
          <p:cNvPr id="491" name="Picture 490">
            <a:extLst>
              <a:ext uri="{FF2B5EF4-FFF2-40B4-BE49-F238E27FC236}">
                <a16:creationId xmlns:a16="http://schemas.microsoft.com/office/drawing/2014/main" id="{8C21991D-D956-9EB5-075B-840D380A10D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35399" y="9028140"/>
            <a:ext cx="340626" cy="378899"/>
          </a:xfrm>
          <a:prstGeom prst="rect">
            <a:avLst/>
          </a:prstGeom>
        </p:spPr>
      </p:pic>
      <p:pic>
        <p:nvPicPr>
          <p:cNvPr id="493" name="Picture 492">
            <a:extLst>
              <a:ext uri="{FF2B5EF4-FFF2-40B4-BE49-F238E27FC236}">
                <a16:creationId xmlns:a16="http://schemas.microsoft.com/office/drawing/2014/main" id="{E77BFE1D-C4B7-BC49-DBE9-2BCD414126A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701833" y="7664193"/>
            <a:ext cx="332604" cy="270241"/>
          </a:xfrm>
          <a:prstGeom prst="rect">
            <a:avLst/>
          </a:prstGeom>
        </p:spPr>
      </p:pic>
      <p:pic>
        <p:nvPicPr>
          <p:cNvPr id="495" name="Picture 494">
            <a:extLst>
              <a:ext uri="{FF2B5EF4-FFF2-40B4-BE49-F238E27FC236}">
                <a16:creationId xmlns:a16="http://schemas.microsoft.com/office/drawing/2014/main" id="{057AA34D-0249-C53E-D684-087BE96DA63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46707" y="7524038"/>
            <a:ext cx="370278" cy="464082"/>
          </a:xfrm>
          <a:prstGeom prst="rect">
            <a:avLst/>
          </a:prstGeom>
        </p:spPr>
      </p:pic>
      <p:pic>
        <p:nvPicPr>
          <p:cNvPr id="497" name="Picture 496">
            <a:extLst>
              <a:ext uri="{FF2B5EF4-FFF2-40B4-BE49-F238E27FC236}">
                <a16:creationId xmlns:a16="http://schemas.microsoft.com/office/drawing/2014/main" id="{B3D68025-81ED-8890-9450-21EE285570B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12866" y="7417722"/>
            <a:ext cx="594509" cy="683408"/>
          </a:xfrm>
          <a:prstGeom prst="rect">
            <a:avLst/>
          </a:prstGeom>
        </p:spPr>
      </p:pic>
      <p:pic>
        <p:nvPicPr>
          <p:cNvPr id="499" name="Picture 498">
            <a:extLst>
              <a:ext uri="{FF2B5EF4-FFF2-40B4-BE49-F238E27FC236}">
                <a16:creationId xmlns:a16="http://schemas.microsoft.com/office/drawing/2014/main" id="{AD57AF79-29AE-4C5B-C71F-E1059506ACF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621744" y="196790"/>
            <a:ext cx="1050740" cy="15480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9614B8-60AB-84C2-A938-6AC298FC2610}"/>
              </a:ext>
            </a:extLst>
          </p:cNvPr>
          <p:cNvSpPr txBox="1"/>
          <p:nvPr/>
        </p:nvSpPr>
        <p:spPr>
          <a:xfrm>
            <a:off x="2629976" y="4918672"/>
            <a:ext cx="171309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900" b="1" dirty="0">
                <a:solidFill>
                  <a:srgbClr val="000000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High-Performance Processing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842C86-A80D-549F-E7AF-BEA8565D779A}"/>
              </a:ext>
            </a:extLst>
          </p:cNvPr>
          <p:cNvSpPr txBox="1"/>
          <p:nvPr/>
        </p:nvSpPr>
        <p:spPr>
          <a:xfrm>
            <a:off x="2629376" y="4230267"/>
            <a:ext cx="171309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900" b="1" dirty="0">
                <a:solidFill>
                  <a:schemeClr val="bg1"/>
                </a:solidFill>
                <a:latin typeface="Urbanist" panose="020B0A04040200000203" pitchFamily="34" charset="0"/>
                <a:ea typeface="Urbanist" panose="020B0A04040200000203" pitchFamily="34" charset="0"/>
                <a:cs typeface="Urbanist" panose="020B0A04040200000203" pitchFamily="34" charset="0"/>
              </a:rPr>
              <a:t>100% Transaction Covered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3C188F-9C2D-BAD5-78BA-22F05E83B10F}"/>
              </a:ext>
            </a:extLst>
          </p:cNvPr>
          <p:cNvSpPr txBox="1"/>
          <p:nvPr/>
        </p:nvSpPr>
        <p:spPr>
          <a:xfrm>
            <a:off x="3467030" y="9461326"/>
            <a:ext cx="7941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" dirty="0">
                <a:latin typeface="Urbanist" panose="020B0A04040200000203"/>
                <a:ea typeface="Calibri Light"/>
                <a:cs typeface="Calibri Light"/>
              </a:rPr>
              <a:t>1.25+ million cases supported,  Data encrypted while still and in transit, SHA-256 for extraction, Role Based Access controls.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F9E061-399E-7E21-E420-FD01581579A4}"/>
              </a:ext>
            </a:extLst>
          </p:cNvPr>
          <p:cNvSpPr txBox="1"/>
          <p:nvPr/>
        </p:nvSpPr>
        <p:spPr>
          <a:xfrm>
            <a:off x="4316638" y="9448355"/>
            <a:ext cx="7941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" dirty="0">
                <a:latin typeface="Calibri Light"/>
                <a:ea typeface="Calibri Light"/>
                <a:cs typeface="Calibri Light"/>
              </a:rPr>
              <a:t>Process Map average load times 5 to 7 sec, Dashboard with 5-7 KPI, average load times with caching -  3 to 5 sec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13C9A4-AF81-CF26-190F-1EE0B633445C}"/>
              </a:ext>
            </a:extLst>
          </p:cNvPr>
          <p:cNvSpPr txBox="1"/>
          <p:nvPr/>
        </p:nvSpPr>
        <p:spPr>
          <a:xfrm>
            <a:off x="5222222" y="9437516"/>
            <a:ext cx="7941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" dirty="0">
                <a:latin typeface="Calibri Light"/>
                <a:ea typeface="Calibri Light"/>
                <a:cs typeface="Calibri Light"/>
              </a:rPr>
              <a:t>Automated hourly Backups, </a:t>
            </a:r>
            <a:r>
              <a:rPr lang="en-GB" sz="400" dirty="0">
                <a:solidFill>
                  <a:srgbClr val="00A6E0"/>
                </a:solidFill>
                <a:latin typeface="Calibri Light"/>
                <a:ea typeface="Calibri Light"/>
                <a:cs typeface="Calibri Light"/>
              </a:rPr>
              <a:t> </a:t>
            </a:r>
            <a:r>
              <a:rPr lang="en-US" sz="400" dirty="0">
                <a:latin typeface="Calibri Light"/>
                <a:ea typeface="Calibri Light"/>
                <a:cs typeface="Calibri Light"/>
              </a:rPr>
              <a:t>Autoscaling with multi-AZ option</a:t>
            </a:r>
          </a:p>
        </p:txBody>
      </p:sp>
    </p:spTree>
    <p:extLst>
      <p:ext uri="{BB962C8B-B14F-4D97-AF65-F5344CB8AC3E}">
        <p14:creationId xmlns:p14="http://schemas.microsoft.com/office/powerpoint/2010/main" val="49737983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9422</TotalTime>
  <Words>591</Words>
  <Application>Microsoft Office PowerPoint</Application>
  <PresentationFormat>A4 Paper (210x297 mm)</PresentationFormat>
  <Paragraphs>110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Lato</vt:lpstr>
      <vt:lpstr>Urbanist</vt:lpstr>
      <vt:lpstr>1_Office Theme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FUTUROOT Partner Deck</dc:title>
  <dc:subject>PptxGenJS Presentation</dc:subject>
  <dc:creator>FUTUROOT</dc:creator>
  <cp:lastModifiedBy>Punit  Sukhija</cp:lastModifiedBy>
  <cp:revision>51</cp:revision>
  <dcterms:created xsi:type="dcterms:W3CDTF">2026-05-03T23:17:59Z</dcterms:created>
  <dcterms:modified xsi:type="dcterms:W3CDTF">2026-07-02T08:30:33Z</dcterms:modified>
</cp:coreProperties>
</file>